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7556500" cy="10693400"/>
  <p:notesSz cx="7104063" cy="102346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35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forms.gle/JTRqw8QbPH3KWvp1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93946" y="610857"/>
            <a:ext cx="5080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31F20"/>
                </a:solidFill>
                <a:latin typeface="Poppins"/>
                <a:cs typeface="Poppins"/>
              </a:rPr>
              <a:t>Live </a:t>
            </a:r>
            <a:r>
              <a:rPr sz="1200" spc="-25" dirty="0">
                <a:solidFill>
                  <a:srgbClr val="231F20"/>
                </a:solidFill>
                <a:latin typeface="Poppins"/>
                <a:cs typeface="Poppins"/>
              </a:rPr>
              <a:t>at</a:t>
            </a:r>
            <a:endParaRPr sz="1200">
              <a:latin typeface="Poppins"/>
              <a:cs typeface="Poppins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82AC4A18-0A3B-B0B2-E689-5C1FE2810C23}"/>
              </a:ext>
            </a:extLst>
          </p:cNvPr>
          <p:cNvGrpSpPr/>
          <p:nvPr/>
        </p:nvGrpSpPr>
        <p:grpSpPr>
          <a:xfrm>
            <a:off x="-7987" y="-50278"/>
            <a:ext cx="7565390" cy="10694701"/>
            <a:chOff x="0" y="12700"/>
            <a:chExt cx="7565390" cy="10694701"/>
          </a:xfrm>
        </p:grpSpPr>
        <p:pic>
          <p:nvPicPr>
            <p:cNvPr id="4" name="object 4"/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99" y="12700"/>
              <a:ext cx="7559992" cy="1069200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699" y="12700"/>
              <a:ext cx="7560309" cy="5276850"/>
            </a:xfrm>
            <a:custGeom>
              <a:avLst/>
              <a:gdLst/>
              <a:ahLst/>
              <a:cxnLst/>
              <a:rect l="l" t="t" r="r" b="b"/>
              <a:pathLst>
                <a:path w="7560309" h="5276850">
                  <a:moveTo>
                    <a:pt x="7559992" y="0"/>
                  </a:moveTo>
                  <a:lnTo>
                    <a:pt x="0" y="0"/>
                  </a:lnTo>
                  <a:lnTo>
                    <a:pt x="0" y="66839"/>
                  </a:lnTo>
                  <a:lnTo>
                    <a:pt x="7559992" y="5276451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tx1"/>
                </a:solidFill>
              </a:endParaRPr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1529607"/>
              <a:ext cx="7565390" cy="917779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0267" y="270281"/>
              <a:ext cx="7044855" cy="101768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254687" y="264703"/>
              <a:ext cx="7056120" cy="10188575"/>
            </a:xfrm>
            <a:custGeom>
              <a:avLst/>
              <a:gdLst/>
              <a:ahLst/>
              <a:cxnLst/>
              <a:rect l="l" t="t" r="r" b="b"/>
              <a:pathLst>
                <a:path w="7056120" h="10188575">
                  <a:moveTo>
                    <a:pt x="6948004" y="0"/>
                  </a:moveTo>
                  <a:lnTo>
                    <a:pt x="108000" y="0"/>
                  </a:lnTo>
                  <a:lnTo>
                    <a:pt x="66067" y="8522"/>
                  </a:lnTo>
                  <a:lnTo>
                    <a:pt x="31726" y="31726"/>
                  </a:lnTo>
                  <a:lnTo>
                    <a:pt x="8522" y="66067"/>
                  </a:lnTo>
                  <a:lnTo>
                    <a:pt x="0" y="108000"/>
                  </a:lnTo>
                  <a:lnTo>
                    <a:pt x="0" y="10080002"/>
                  </a:lnTo>
                  <a:lnTo>
                    <a:pt x="8522" y="10121936"/>
                  </a:lnTo>
                  <a:lnTo>
                    <a:pt x="31726" y="10156277"/>
                  </a:lnTo>
                  <a:lnTo>
                    <a:pt x="66067" y="10179481"/>
                  </a:lnTo>
                  <a:lnTo>
                    <a:pt x="108000" y="10188003"/>
                  </a:lnTo>
                  <a:lnTo>
                    <a:pt x="6948004" y="10188003"/>
                  </a:lnTo>
                  <a:lnTo>
                    <a:pt x="6989938" y="10179481"/>
                  </a:lnTo>
                  <a:lnTo>
                    <a:pt x="6993828" y="10176852"/>
                  </a:lnTo>
                  <a:lnTo>
                    <a:pt x="108000" y="10176852"/>
                  </a:lnTo>
                  <a:lnTo>
                    <a:pt x="70338" y="10169229"/>
                  </a:lnTo>
                  <a:lnTo>
                    <a:pt x="39549" y="10148454"/>
                  </a:lnTo>
                  <a:lnTo>
                    <a:pt x="18773" y="10117665"/>
                  </a:lnTo>
                  <a:lnTo>
                    <a:pt x="11150" y="10080002"/>
                  </a:lnTo>
                  <a:lnTo>
                    <a:pt x="11150" y="108000"/>
                  </a:lnTo>
                  <a:lnTo>
                    <a:pt x="18773" y="70338"/>
                  </a:lnTo>
                  <a:lnTo>
                    <a:pt x="39549" y="39549"/>
                  </a:lnTo>
                  <a:lnTo>
                    <a:pt x="70338" y="18773"/>
                  </a:lnTo>
                  <a:lnTo>
                    <a:pt x="108000" y="11150"/>
                  </a:lnTo>
                  <a:lnTo>
                    <a:pt x="6993828" y="11150"/>
                  </a:lnTo>
                  <a:lnTo>
                    <a:pt x="6989938" y="8522"/>
                  </a:lnTo>
                  <a:lnTo>
                    <a:pt x="6948004" y="0"/>
                  </a:lnTo>
                  <a:close/>
                </a:path>
                <a:path w="7056120" h="10188575">
                  <a:moveTo>
                    <a:pt x="6993828" y="11150"/>
                  </a:moveTo>
                  <a:lnTo>
                    <a:pt x="6948004" y="11150"/>
                  </a:lnTo>
                  <a:lnTo>
                    <a:pt x="6985667" y="18773"/>
                  </a:lnTo>
                  <a:lnTo>
                    <a:pt x="7016456" y="39549"/>
                  </a:lnTo>
                  <a:lnTo>
                    <a:pt x="7037232" y="70338"/>
                  </a:lnTo>
                  <a:lnTo>
                    <a:pt x="7044855" y="108000"/>
                  </a:lnTo>
                  <a:lnTo>
                    <a:pt x="7044855" y="10080002"/>
                  </a:lnTo>
                  <a:lnTo>
                    <a:pt x="7037232" y="10117665"/>
                  </a:lnTo>
                  <a:lnTo>
                    <a:pt x="7016456" y="10148454"/>
                  </a:lnTo>
                  <a:lnTo>
                    <a:pt x="6985667" y="10169229"/>
                  </a:lnTo>
                  <a:lnTo>
                    <a:pt x="6948004" y="10176852"/>
                  </a:lnTo>
                  <a:lnTo>
                    <a:pt x="6993828" y="10176852"/>
                  </a:lnTo>
                  <a:lnTo>
                    <a:pt x="7024279" y="10156277"/>
                  </a:lnTo>
                  <a:lnTo>
                    <a:pt x="7047483" y="10121936"/>
                  </a:lnTo>
                  <a:lnTo>
                    <a:pt x="7056005" y="10080002"/>
                  </a:lnTo>
                  <a:lnTo>
                    <a:pt x="7056005" y="108000"/>
                  </a:lnTo>
                  <a:lnTo>
                    <a:pt x="7047483" y="66067"/>
                  </a:lnTo>
                  <a:lnTo>
                    <a:pt x="7024279" y="31726"/>
                  </a:lnTo>
                  <a:lnTo>
                    <a:pt x="6993828" y="111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tx1"/>
                </a:solidFill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563066" y="1536700"/>
              <a:ext cx="3151505" cy="2538663"/>
            </a:xfrm>
            <a:custGeom>
              <a:avLst/>
              <a:gdLst/>
              <a:ahLst/>
              <a:cxnLst/>
              <a:rect l="l" t="t" r="r" b="b"/>
              <a:pathLst>
                <a:path w="3151504" h="2615565">
                  <a:moveTo>
                    <a:pt x="3038055" y="0"/>
                  </a:moveTo>
                  <a:lnTo>
                    <a:pt x="112839" y="0"/>
                  </a:lnTo>
                  <a:lnTo>
                    <a:pt x="69024" y="8903"/>
                  </a:lnTo>
                  <a:lnTo>
                    <a:pt x="33145" y="33143"/>
                  </a:lnTo>
                  <a:lnTo>
                    <a:pt x="8903" y="69019"/>
                  </a:lnTo>
                  <a:lnTo>
                    <a:pt x="0" y="112826"/>
                  </a:lnTo>
                  <a:lnTo>
                    <a:pt x="0" y="2502306"/>
                  </a:lnTo>
                  <a:lnTo>
                    <a:pt x="8903" y="2546119"/>
                  </a:lnTo>
                  <a:lnTo>
                    <a:pt x="33145" y="2581994"/>
                  </a:lnTo>
                  <a:lnTo>
                    <a:pt x="69024" y="2606231"/>
                  </a:lnTo>
                  <a:lnTo>
                    <a:pt x="112839" y="2615133"/>
                  </a:lnTo>
                  <a:lnTo>
                    <a:pt x="3038055" y="2615133"/>
                  </a:lnTo>
                  <a:lnTo>
                    <a:pt x="3081863" y="2606231"/>
                  </a:lnTo>
                  <a:lnTo>
                    <a:pt x="3117738" y="2581994"/>
                  </a:lnTo>
                  <a:lnTo>
                    <a:pt x="3122309" y="2575229"/>
                  </a:lnTo>
                  <a:lnTo>
                    <a:pt x="112839" y="2575229"/>
                  </a:lnTo>
                  <a:lnTo>
                    <a:pt x="84482" y="2569489"/>
                  </a:lnTo>
                  <a:lnTo>
                    <a:pt x="61299" y="2553846"/>
                  </a:lnTo>
                  <a:lnTo>
                    <a:pt x="45656" y="2530663"/>
                  </a:lnTo>
                  <a:lnTo>
                    <a:pt x="39916" y="2502306"/>
                  </a:lnTo>
                  <a:lnTo>
                    <a:pt x="39916" y="112826"/>
                  </a:lnTo>
                  <a:lnTo>
                    <a:pt x="45656" y="84471"/>
                  </a:lnTo>
                  <a:lnTo>
                    <a:pt x="61299" y="61293"/>
                  </a:lnTo>
                  <a:lnTo>
                    <a:pt x="84482" y="45654"/>
                  </a:lnTo>
                  <a:lnTo>
                    <a:pt x="112839" y="39916"/>
                  </a:lnTo>
                  <a:lnTo>
                    <a:pt x="3122314" y="39916"/>
                  </a:lnTo>
                  <a:lnTo>
                    <a:pt x="3117738" y="33143"/>
                  </a:lnTo>
                  <a:lnTo>
                    <a:pt x="3081863" y="8903"/>
                  </a:lnTo>
                  <a:lnTo>
                    <a:pt x="3038055" y="0"/>
                  </a:lnTo>
                  <a:close/>
                </a:path>
                <a:path w="3151504" h="2615565">
                  <a:moveTo>
                    <a:pt x="3122314" y="39916"/>
                  </a:moveTo>
                  <a:lnTo>
                    <a:pt x="3038055" y="39916"/>
                  </a:lnTo>
                  <a:lnTo>
                    <a:pt x="3066413" y="45654"/>
                  </a:lnTo>
                  <a:lnTo>
                    <a:pt x="3089595" y="61293"/>
                  </a:lnTo>
                  <a:lnTo>
                    <a:pt x="3105239" y="84471"/>
                  </a:lnTo>
                  <a:lnTo>
                    <a:pt x="3110979" y="112826"/>
                  </a:lnTo>
                  <a:lnTo>
                    <a:pt x="3110979" y="2502306"/>
                  </a:lnTo>
                  <a:lnTo>
                    <a:pt x="3105239" y="2530663"/>
                  </a:lnTo>
                  <a:lnTo>
                    <a:pt x="3089595" y="2553846"/>
                  </a:lnTo>
                  <a:lnTo>
                    <a:pt x="3066413" y="2569489"/>
                  </a:lnTo>
                  <a:lnTo>
                    <a:pt x="3038055" y="2575229"/>
                  </a:lnTo>
                  <a:lnTo>
                    <a:pt x="3122309" y="2575229"/>
                  </a:lnTo>
                  <a:lnTo>
                    <a:pt x="3141979" y="2546119"/>
                  </a:lnTo>
                  <a:lnTo>
                    <a:pt x="3150882" y="2502306"/>
                  </a:lnTo>
                  <a:lnTo>
                    <a:pt x="3150882" y="112826"/>
                  </a:lnTo>
                  <a:lnTo>
                    <a:pt x="3141979" y="69019"/>
                  </a:lnTo>
                  <a:lnTo>
                    <a:pt x="3122314" y="399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tx1"/>
                </a:solidFill>
              </a:endParaRPr>
            </a:p>
          </p:txBody>
        </p:sp>
      </p:grpSp>
      <p:pic>
        <p:nvPicPr>
          <p:cNvPr id="16" name="object 16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9199" y="1906337"/>
            <a:ext cx="2435115" cy="403252"/>
          </a:xfrm>
          <a:prstGeom prst="rect">
            <a:avLst/>
          </a:prstGeom>
        </p:spPr>
      </p:pic>
      <p:sp>
        <p:nvSpPr>
          <p:cNvPr id="17" name="object 17"/>
          <p:cNvSpPr txBox="1"/>
          <p:nvPr/>
        </p:nvSpPr>
        <p:spPr>
          <a:xfrm>
            <a:off x="1290798" y="1579597"/>
            <a:ext cx="4577841" cy="439223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345"/>
              </a:spcBef>
            </a:pPr>
            <a:r>
              <a:rPr lang="ja-JP" altLang="en-US" sz="1350" b="1" spc="-114" dirty="0">
                <a:solidFill>
                  <a:srgbClr val="231F20"/>
                </a:solidFill>
                <a:latin typeface="Noto Sans JP"/>
                <a:cs typeface="Noto Sans JP"/>
              </a:rPr>
              <a:t>有限会社佐々木組　</a:t>
            </a:r>
            <a:r>
              <a:rPr lang="en-US" altLang="ja-JP" sz="1350" b="1" spc="-114" dirty="0">
                <a:solidFill>
                  <a:srgbClr val="231F20"/>
                </a:solidFill>
                <a:latin typeface="Noto Sans JP"/>
                <a:cs typeface="Noto Sans JP"/>
              </a:rPr>
              <a:t>※</a:t>
            </a:r>
            <a:r>
              <a:rPr lang="ja-JP" altLang="en-US" sz="1350" b="1" spc="-114" dirty="0">
                <a:solidFill>
                  <a:srgbClr val="231F20"/>
                </a:solidFill>
                <a:latin typeface="Noto Sans JP"/>
                <a:cs typeface="Noto Sans JP"/>
              </a:rPr>
              <a:t>駐車は第二工場前にお停めください。</a:t>
            </a:r>
            <a:endParaRPr sz="1350" dirty="0">
              <a:latin typeface="Noto Sans JP"/>
              <a:cs typeface="Noto Sans JP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〒</a:t>
            </a:r>
            <a:r>
              <a:rPr lang="en-US"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792-0002</a:t>
            </a:r>
            <a:r>
              <a:rPr lang="ja-JP" altLang="en-US" sz="1050" b="0" spc="150" dirty="0">
                <a:solidFill>
                  <a:srgbClr val="231F20"/>
                </a:solidFill>
                <a:latin typeface="Noto Sans JP Medium"/>
                <a:cs typeface="Noto Sans JP Medium"/>
              </a:rPr>
              <a:t> </a:t>
            </a:r>
            <a:r>
              <a:rPr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新居浜市</a:t>
            </a:r>
            <a:r>
              <a:rPr lang="ja-JP" altLang="en-US" sz="1050" dirty="0">
                <a:solidFill>
                  <a:srgbClr val="231F20"/>
                </a:solidFill>
                <a:latin typeface="Noto Sans JP Medium"/>
                <a:cs typeface="Noto Sans JP Medium"/>
              </a:rPr>
              <a:t>磯浦町</a:t>
            </a:r>
            <a:r>
              <a:rPr lang="en-US" altLang="ja-JP" sz="1050" dirty="0">
                <a:solidFill>
                  <a:srgbClr val="231F20"/>
                </a:solidFill>
                <a:latin typeface="Noto Sans JP Medium"/>
                <a:cs typeface="Noto Sans JP Medium"/>
              </a:rPr>
              <a:t>9</a:t>
            </a:r>
            <a:r>
              <a:rPr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-</a:t>
            </a:r>
            <a:r>
              <a:rPr lang="en-US"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22</a:t>
            </a:r>
            <a:endParaRPr sz="1050" dirty="0">
              <a:latin typeface="Noto Sans JP Medium"/>
              <a:cs typeface="Noto Sans JP Medium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6CA46F6B-1B36-338F-4CFD-775FCDBFC482}"/>
              </a:ext>
            </a:extLst>
          </p:cNvPr>
          <p:cNvGrpSpPr/>
          <p:nvPr/>
        </p:nvGrpSpPr>
        <p:grpSpPr>
          <a:xfrm>
            <a:off x="547168" y="1452500"/>
            <a:ext cx="659130" cy="659130"/>
            <a:chOff x="547168" y="1717939"/>
            <a:chExt cx="659130" cy="659130"/>
          </a:xfrm>
        </p:grpSpPr>
        <p:sp>
          <p:nvSpPr>
            <p:cNvPr id="18" name="object 18"/>
            <p:cNvSpPr/>
            <p:nvPr/>
          </p:nvSpPr>
          <p:spPr>
            <a:xfrm>
              <a:off x="547168" y="1717939"/>
              <a:ext cx="659130" cy="659130"/>
            </a:xfrm>
            <a:custGeom>
              <a:avLst/>
              <a:gdLst/>
              <a:ahLst/>
              <a:cxnLst/>
              <a:rect l="l" t="t" r="r" b="b"/>
              <a:pathLst>
                <a:path w="659129" h="659130">
                  <a:moveTo>
                    <a:pt x="329476" y="0"/>
                  </a:moveTo>
                  <a:lnTo>
                    <a:pt x="280788" y="3572"/>
                  </a:lnTo>
                  <a:lnTo>
                    <a:pt x="234318" y="13950"/>
                  </a:lnTo>
                  <a:lnTo>
                    <a:pt x="190576" y="30624"/>
                  </a:lnTo>
                  <a:lnTo>
                    <a:pt x="150072" y="53084"/>
                  </a:lnTo>
                  <a:lnTo>
                    <a:pt x="113315" y="80820"/>
                  </a:lnTo>
                  <a:lnTo>
                    <a:pt x="80814" y="113322"/>
                  </a:lnTo>
                  <a:lnTo>
                    <a:pt x="53080" y="150081"/>
                  </a:lnTo>
                  <a:lnTo>
                    <a:pt x="30622" y="190587"/>
                  </a:lnTo>
                  <a:lnTo>
                    <a:pt x="13949" y="234330"/>
                  </a:lnTo>
                  <a:lnTo>
                    <a:pt x="3572" y="280800"/>
                  </a:lnTo>
                  <a:lnTo>
                    <a:pt x="0" y="329488"/>
                  </a:lnTo>
                  <a:lnTo>
                    <a:pt x="3572" y="378176"/>
                  </a:lnTo>
                  <a:lnTo>
                    <a:pt x="13949" y="424647"/>
                  </a:lnTo>
                  <a:lnTo>
                    <a:pt x="30622" y="468390"/>
                  </a:lnTo>
                  <a:lnTo>
                    <a:pt x="53080" y="508896"/>
                  </a:lnTo>
                  <a:lnTo>
                    <a:pt x="80814" y="545655"/>
                  </a:lnTo>
                  <a:lnTo>
                    <a:pt x="113315" y="578157"/>
                  </a:lnTo>
                  <a:lnTo>
                    <a:pt x="150072" y="605893"/>
                  </a:lnTo>
                  <a:lnTo>
                    <a:pt x="190576" y="628353"/>
                  </a:lnTo>
                  <a:lnTo>
                    <a:pt x="234318" y="645026"/>
                  </a:lnTo>
                  <a:lnTo>
                    <a:pt x="280788" y="655404"/>
                  </a:lnTo>
                  <a:lnTo>
                    <a:pt x="329476" y="658977"/>
                  </a:lnTo>
                  <a:lnTo>
                    <a:pt x="378167" y="655404"/>
                  </a:lnTo>
                  <a:lnTo>
                    <a:pt x="424639" y="645026"/>
                  </a:lnTo>
                  <a:lnTo>
                    <a:pt x="468383" y="628353"/>
                  </a:lnTo>
                  <a:lnTo>
                    <a:pt x="508889" y="605893"/>
                  </a:lnTo>
                  <a:lnTo>
                    <a:pt x="545647" y="578157"/>
                  </a:lnTo>
                  <a:lnTo>
                    <a:pt x="578149" y="545655"/>
                  </a:lnTo>
                  <a:lnTo>
                    <a:pt x="605883" y="508896"/>
                  </a:lnTo>
                  <a:lnTo>
                    <a:pt x="628342" y="468390"/>
                  </a:lnTo>
                  <a:lnTo>
                    <a:pt x="645015" y="424647"/>
                  </a:lnTo>
                  <a:lnTo>
                    <a:pt x="655392" y="378176"/>
                  </a:lnTo>
                  <a:lnTo>
                    <a:pt x="658964" y="329488"/>
                  </a:lnTo>
                  <a:lnTo>
                    <a:pt x="655392" y="280800"/>
                  </a:lnTo>
                  <a:lnTo>
                    <a:pt x="645015" y="234330"/>
                  </a:lnTo>
                  <a:lnTo>
                    <a:pt x="628342" y="190587"/>
                  </a:lnTo>
                  <a:lnTo>
                    <a:pt x="605883" y="150081"/>
                  </a:lnTo>
                  <a:lnTo>
                    <a:pt x="578149" y="113322"/>
                  </a:lnTo>
                  <a:lnTo>
                    <a:pt x="545647" y="80820"/>
                  </a:lnTo>
                  <a:lnTo>
                    <a:pt x="508889" y="53084"/>
                  </a:lnTo>
                  <a:lnTo>
                    <a:pt x="468383" y="30624"/>
                  </a:lnTo>
                  <a:lnTo>
                    <a:pt x="424639" y="13950"/>
                  </a:lnTo>
                  <a:lnTo>
                    <a:pt x="378167" y="3572"/>
                  </a:lnTo>
                  <a:lnTo>
                    <a:pt x="329476" y="0"/>
                  </a:lnTo>
                  <a:close/>
                </a:path>
              </a:pathLst>
            </a:custGeom>
            <a:solidFill>
              <a:srgbClr val="1662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 txBox="1"/>
            <p:nvPr/>
          </p:nvSpPr>
          <p:spPr>
            <a:xfrm>
              <a:off x="638422" y="1897079"/>
              <a:ext cx="452755" cy="255904"/>
            </a:xfrm>
            <a:prstGeom prst="rect">
              <a:avLst/>
            </a:prstGeom>
          </p:spPr>
          <p:txBody>
            <a:bodyPr vert="horz" wrap="square" lIns="0" tIns="1397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10"/>
                </a:spcBef>
              </a:pPr>
              <a:r>
                <a:rPr sz="1500" b="1" spc="-20" dirty="0">
                  <a:solidFill>
                    <a:srgbClr val="FFFFFF"/>
                  </a:solidFill>
                  <a:latin typeface="Noto Sans JP"/>
                  <a:cs typeface="Noto Sans JP"/>
                </a:rPr>
                <a:t>会 場</a:t>
              </a:r>
              <a:endParaRPr sz="1500" dirty="0">
                <a:latin typeface="Noto Sans JP"/>
                <a:cs typeface="Noto Sans JP"/>
              </a:endParaRPr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655124" y="317500"/>
            <a:ext cx="2252980" cy="2635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550" b="1" dirty="0">
                <a:solidFill>
                  <a:srgbClr val="16629E"/>
                </a:solidFill>
                <a:latin typeface="Noto Sans JP"/>
                <a:cs typeface="Noto Sans JP"/>
              </a:rPr>
              <a:t>新居浜市</a:t>
            </a:r>
            <a:r>
              <a:rPr sz="1550" b="1" spc="-35" dirty="0">
                <a:solidFill>
                  <a:srgbClr val="16629E"/>
                </a:solidFill>
                <a:latin typeface="Noto Sans JP"/>
                <a:cs typeface="Noto Sans JP"/>
              </a:rPr>
              <a:t>IoT</a:t>
            </a:r>
            <a:r>
              <a:rPr sz="1550" b="1" spc="-85" dirty="0">
                <a:solidFill>
                  <a:srgbClr val="16629E"/>
                </a:solidFill>
                <a:latin typeface="Noto Sans JP"/>
                <a:cs typeface="Noto Sans JP"/>
              </a:rPr>
              <a:t>推進ラボとは</a:t>
            </a:r>
            <a:endParaRPr sz="1550" dirty="0">
              <a:latin typeface="Noto Sans JP"/>
              <a:cs typeface="Noto Sans JP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50369" y="624566"/>
            <a:ext cx="3700145" cy="666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6700"/>
              </a:lnSpc>
              <a:spcBef>
                <a:spcPts val="95"/>
              </a:spcBef>
            </a:pPr>
            <a:r>
              <a:rPr sz="900" spc="20" dirty="0">
                <a:solidFill>
                  <a:srgbClr val="231F20"/>
                </a:solidFill>
                <a:latin typeface="Noto Sans JP Medium"/>
                <a:cs typeface="Noto Sans JP Medium"/>
              </a:rPr>
              <a:t>新居</a:t>
            </a:r>
            <a:r>
              <a:rPr sz="900" spc="25" dirty="0">
                <a:solidFill>
                  <a:srgbClr val="231F20"/>
                </a:solidFill>
                <a:latin typeface="Noto Sans JP Medium"/>
                <a:cs typeface="Noto Sans JP Medium"/>
              </a:rPr>
              <a:t>浜市</a:t>
            </a:r>
            <a:r>
              <a:rPr sz="900" spc="10" dirty="0">
                <a:solidFill>
                  <a:srgbClr val="231F20"/>
                </a:solidFill>
                <a:latin typeface="Noto Sans JP Medium"/>
                <a:cs typeface="Noto Sans JP Medium"/>
              </a:rPr>
              <a:t>IoT</a:t>
            </a:r>
            <a:r>
              <a:rPr sz="900" spc="55" dirty="0">
                <a:solidFill>
                  <a:srgbClr val="231F20"/>
                </a:solidFill>
                <a:latin typeface="Noto Sans JP Medium"/>
                <a:cs typeface="Noto Sans JP Medium"/>
              </a:rPr>
              <a:t>推</a:t>
            </a:r>
            <a:r>
              <a:rPr sz="900" spc="-15" dirty="0">
                <a:solidFill>
                  <a:srgbClr val="231F20"/>
                </a:solidFill>
                <a:latin typeface="Noto Sans JP Medium"/>
                <a:cs typeface="Noto Sans JP Medium"/>
              </a:rPr>
              <a:t>進ラボでは、企業</a:t>
            </a:r>
            <a:r>
              <a:rPr sz="900" spc="20" dirty="0">
                <a:solidFill>
                  <a:srgbClr val="231F20"/>
                </a:solidFill>
                <a:latin typeface="Noto Sans JP Medium"/>
                <a:cs typeface="Noto Sans JP Medium"/>
              </a:rPr>
              <a:t>の</a:t>
            </a:r>
            <a:r>
              <a:rPr sz="900" spc="30" dirty="0">
                <a:solidFill>
                  <a:srgbClr val="231F20"/>
                </a:solidFill>
                <a:latin typeface="Noto Sans JP Medium"/>
                <a:cs typeface="Noto Sans JP Medium"/>
              </a:rPr>
              <a:t>DX</a:t>
            </a:r>
            <a:r>
              <a:rPr sz="900" spc="55" dirty="0">
                <a:solidFill>
                  <a:srgbClr val="231F20"/>
                </a:solidFill>
                <a:latin typeface="Noto Sans JP Medium"/>
                <a:cs typeface="Noto Sans JP Medium"/>
              </a:rPr>
              <a:t>推</a:t>
            </a:r>
            <a:r>
              <a:rPr sz="900" spc="-55" dirty="0">
                <a:solidFill>
                  <a:srgbClr val="231F20"/>
                </a:solidFill>
                <a:latin typeface="Noto Sans JP Medium"/>
                <a:cs typeface="Noto Sans JP Medium"/>
              </a:rPr>
              <a:t>進、デジタル人材育成、</a:t>
            </a:r>
            <a:r>
              <a:rPr sz="900" spc="5" dirty="0">
                <a:solidFill>
                  <a:srgbClr val="231F20"/>
                </a:solidFill>
                <a:latin typeface="Noto Sans JP Medium"/>
                <a:cs typeface="Noto Sans JP Medium"/>
              </a:rPr>
              <a:t>IT</a:t>
            </a:r>
            <a:r>
              <a:rPr sz="900" spc="25" dirty="0">
                <a:solidFill>
                  <a:srgbClr val="231F20"/>
                </a:solidFill>
                <a:latin typeface="Noto Sans JP Medium"/>
                <a:cs typeface="Noto Sans JP Medium"/>
              </a:rPr>
              <a:t>企業</a:t>
            </a:r>
            <a:r>
              <a:rPr sz="900" spc="10" dirty="0">
                <a:solidFill>
                  <a:srgbClr val="231F20"/>
                </a:solidFill>
                <a:latin typeface="Noto Sans JP Medium"/>
                <a:cs typeface="Noto Sans JP Medium"/>
              </a:rPr>
              <a:t>の振興•誘致の３つの観点から、地域のデジタル化を推進する事業を</a:t>
            </a:r>
            <a:r>
              <a:rPr sz="900" spc="70" dirty="0">
                <a:solidFill>
                  <a:srgbClr val="231F20"/>
                </a:solidFill>
                <a:latin typeface="Noto Sans JP Medium"/>
                <a:cs typeface="Noto Sans JP Medium"/>
              </a:rPr>
              <a:t>総合</a:t>
            </a:r>
            <a:r>
              <a:rPr sz="900" spc="60" dirty="0">
                <a:solidFill>
                  <a:srgbClr val="231F20"/>
                </a:solidFill>
                <a:latin typeface="Noto Sans JP Medium"/>
                <a:cs typeface="Noto Sans JP Medium"/>
              </a:rPr>
              <a:t>的に</a:t>
            </a:r>
            <a:r>
              <a:rPr sz="900" spc="-10" dirty="0">
                <a:solidFill>
                  <a:srgbClr val="231F20"/>
                </a:solidFill>
                <a:latin typeface="Noto Sans JP Medium"/>
                <a:cs typeface="Noto Sans JP Medium"/>
              </a:rPr>
              <a:t>実施し、ものづくり企</a:t>
            </a:r>
            <a:r>
              <a:rPr sz="900" spc="20" dirty="0">
                <a:solidFill>
                  <a:srgbClr val="231F20"/>
                </a:solidFill>
                <a:latin typeface="Noto Sans JP Medium"/>
                <a:cs typeface="Noto Sans JP Medium"/>
              </a:rPr>
              <a:t>業と</a:t>
            </a:r>
            <a:r>
              <a:rPr sz="900" spc="45" dirty="0">
                <a:solidFill>
                  <a:srgbClr val="231F20"/>
                </a:solidFill>
                <a:latin typeface="Noto Sans JP Medium"/>
                <a:cs typeface="Noto Sans JP Medium"/>
              </a:rPr>
              <a:t>IT</a:t>
            </a:r>
            <a:r>
              <a:rPr sz="900" spc="55" dirty="0">
                <a:solidFill>
                  <a:srgbClr val="231F20"/>
                </a:solidFill>
                <a:latin typeface="Noto Sans JP Medium"/>
                <a:cs typeface="Noto Sans JP Medium"/>
              </a:rPr>
              <a:t>企業•起業家との共創による、</a:t>
            </a:r>
            <a:r>
              <a:rPr sz="900" spc="5" dirty="0">
                <a:solidFill>
                  <a:srgbClr val="231F20"/>
                </a:solidFill>
                <a:latin typeface="Noto Sans JP Medium"/>
                <a:cs typeface="Noto Sans JP Medium"/>
              </a:rPr>
              <a:t>新</a:t>
            </a:r>
            <a:r>
              <a:rPr sz="900" spc="-35" dirty="0">
                <a:solidFill>
                  <a:srgbClr val="231F20"/>
                </a:solidFill>
                <a:latin typeface="Noto Sans JP Medium"/>
                <a:cs typeface="Noto Sans JP Medium"/>
              </a:rPr>
              <a:t>たな</a:t>
            </a:r>
            <a:r>
              <a:rPr sz="900" spc="-80" dirty="0">
                <a:solidFill>
                  <a:srgbClr val="231F20"/>
                </a:solidFill>
                <a:latin typeface="Noto Sans JP Medium"/>
                <a:cs typeface="Noto Sans JP Medium"/>
              </a:rPr>
              <a:t>イノベーショ</a:t>
            </a:r>
            <a:r>
              <a:rPr sz="900" spc="-5" dirty="0">
                <a:solidFill>
                  <a:srgbClr val="231F20"/>
                </a:solidFill>
                <a:latin typeface="Noto Sans JP Medium"/>
                <a:cs typeface="Noto Sans JP Medium"/>
              </a:rPr>
              <a:t>ンの</a:t>
            </a:r>
            <a:r>
              <a:rPr sz="900" spc="-30" dirty="0">
                <a:solidFill>
                  <a:srgbClr val="231F20"/>
                </a:solidFill>
                <a:latin typeface="Noto Sans JP Medium"/>
                <a:cs typeface="Noto Sans JP Medium"/>
              </a:rPr>
              <a:t>創出へと繋げます。</a:t>
            </a:r>
            <a:endParaRPr sz="900" dirty="0">
              <a:latin typeface="Noto Sans JP Medium"/>
              <a:cs typeface="Noto Sans JP Medium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02027" y="7071205"/>
            <a:ext cx="6552565" cy="2815495"/>
          </a:xfrm>
          <a:custGeom>
            <a:avLst/>
            <a:gdLst/>
            <a:ahLst/>
            <a:cxnLst/>
            <a:rect l="l" t="t" r="r" b="b"/>
            <a:pathLst>
              <a:path w="6552565" h="3501390">
                <a:moveTo>
                  <a:pt x="0" y="3501301"/>
                </a:moveTo>
                <a:lnTo>
                  <a:pt x="6552006" y="3501301"/>
                </a:lnTo>
                <a:lnTo>
                  <a:pt x="6552006" y="0"/>
                </a:lnTo>
                <a:lnTo>
                  <a:pt x="0" y="0"/>
                </a:lnTo>
                <a:lnTo>
                  <a:pt x="0" y="350130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8" name="object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757621"/>
              </p:ext>
            </p:extLst>
          </p:nvPr>
        </p:nvGraphicFramePr>
        <p:xfrm>
          <a:off x="503987" y="5948311"/>
          <a:ext cx="6553304" cy="3924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1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1799">
                <a:tc gridSpan="2">
                  <a:txBody>
                    <a:bodyPr/>
                    <a:lstStyle/>
                    <a:p>
                      <a:pPr marL="1527175" indent="0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450" b="0" spc="4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参加申込書  </a:t>
                      </a:r>
                      <a:r>
                        <a:rPr sz="950" b="0" spc="-5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（</a:t>
                      </a:r>
                      <a:r>
                        <a:rPr sz="950" b="0" spc="-90" dirty="0" err="1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申込締切</a:t>
                      </a:r>
                      <a:r>
                        <a:rPr sz="950" b="0" spc="-9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：</a:t>
                      </a:r>
                      <a:r>
                        <a:rPr lang="ja-JP" altLang="en-US" sz="950" b="0" spc="-9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１１</a:t>
                      </a:r>
                      <a:r>
                        <a:rPr lang="en-US" sz="950" b="0" spc="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/</a:t>
                      </a:r>
                      <a:r>
                        <a:rPr lang="ja-JP" altLang="en-US" sz="950" b="0" spc="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６</a:t>
                      </a:r>
                      <a:r>
                        <a:rPr sz="950" b="0" spc="-9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(</a:t>
                      </a:r>
                      <a:r>
                        <a:rPr lang="ja-JP" altLang="en-US" sz="950" b="0" spc="-9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月</a:t>
                      </a:r>
                      <a:r>
                        <a:rPr sz="950" b="0" spc="-9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)まで</a:t>
                      </a:r>
                      <a:r>
                        <a:rPr sz="950" b="0" spc="-5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）</a:t>
                      </a:r>
                      <a:endParaRPr sz="950" dirty="0">
                        <a:latin typeface="Noto Sans JP Medium"/>
                        <a:cs typeface="Noto Sans JP Medium"/>
                      </a:endParaRPr>
                    </a:p>
                  </a:txBody>
                  <a:tcPr marL="0" marR="0" marT="15240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  <a:solidFill>
                      <a:srgbClr val="BCBE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524">
                <a:tc rowSpan="2">
                  <a:txBody>
                    <a:bodyPr/>
                    <a:lstStyle/>
                    <a:p>
                      <a:pPr marL="40767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lang="en-US" altLang="ja-JP" sz="1400" b="0" spc="-50" dirty="0">
                        <a:solidFill>
                          <a:srgbClr val="231F20"/>
                        </a:solidFill>
                        <a:latin typeface="Noto Sans JP Medium"/>
                        <a:cs typeface="Noto Sans JP Medium"/>
                      </a:endParaRPr>
                    </a:p>
                    <a:p>
                      <a:pPr marL="407670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ja-JP" altLang="en-US" sz="1400" b="0" spc="-5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１人目</a:t>
                      </a:r>
                      <a:endParaRPr lang="en-US" altLang="ja-JP" sz="1400" b="0" spc="-50" dirty="0">
                        <a:solidFill>
                          <a:srgbClr val="231F20"/>
                        </a:solidFill>
                        <a:latin typeface="Noto Sans JP Medium"/>
                        <a:cs typeface="Noto Sans JP Medium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750" b="0" spc="-45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（</a:t>
                      </a:r>
                      <a:r>
                        <a:rPr sz="750" b="0" spc="-25" dirty="0" err="1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お名前</a:t>
                      </a:r>
                      <a:r>
                        <a:rPr sz="750" b="0" spc="-5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）</a:t>
                      </a:r>
                      <a:r>
                        <a:rPr lang="ja-JP" altLang="en-US" sz="750" b="0" spc="-5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　　　　　　　　　　　　　　　　　　　　　　　　　　　　　　　　　　　　　　（役職）</a:t>
                      </a:r>
                      <a:endParaRPr sz="750" dirty="0">
                        <a:latin typeface="Noto Sans JP Medium"/>
                        <a:cs typeface="Noto Sans JP Medium"/>
                      </a:endParaRPr>
                    </a:p>
                  </a:txBody>
                  <a:tcPr marL="0" marR="0" marT="6540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5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750" b="0" spc="-4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（</a:t>
                      </a:r>
                      <a:r>
                        <a:rPr sz="750" b="0" spc="-85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メールアドレス</a:t>
                      </a:r>
                      <a:r>
                        <a:rPr sz="750" b="0" spc="-5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）</a:t>
                      </a:r>
                      <a:endParaRPr sz="750" dirty="0">
                        <a:latin typeface="Noto Sans JP Medium"/>
                        <a:cs typeface="Noto Sans JP Medium"/>
                      </a:endParaRPr>
                    </a:p>
                  </a:txBody>
                  <a:tcPr marL="0" marR="0" marT="6667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dash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524">
                <a:tc rowSpan="2">
                  <a:txBody>
                    <a:bodyPr/>
                    <a:lstStyle/>
                    <a:p>
                      <a:pPr marL="407670" algn="just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endParaRPr lang="en-US" altLang="ja-JP" sz="1400" b="0" spc="-50" dirty="0">
                        <a:solidFill>
                          <a:srgbClr val="231F20"/>
                        </a:solidFill>
                        <a:latin typeface="Noto Sans JP Medium"/>
                        <a:cs typeface="Noto Sans JP Medium"/>
                      </a:endParaRPr>
                    </a:p>
                    <a:p>
                      <a:pPr marL="407670" algn="just">
                        <a:lnSpc>
                          <a:spcPct val="100000"/>
                        </a:lnSpc>
                        <a:spcBef>
                          <a:spcPts val="1125"/>
                        </a:spcBef>
                      </a:pPr>
                      <a:r>
                        <a:rPr lang="ja-JP" altLang="en-US" sz="1400" b="0" spc="-5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２人目</a:t>
                      </a:r>
                      <a:endParaRPr lang="en-US" altLang="ja-JP" sz="1400" b="0" spc="-50" dirty="0">
                        <a:solidFill>
                          <a:srgbClr val="231F20"/>
                        </a:solidFill>
                        <a:latin typeface="Noto Sans JP Medium"/>
                        <a:cs typeface="Noto Sans JP Medium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750" b="0" spc="-45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（</a:t>
                      </a:r>
                      <a:r>
                        <a:rPr sz="750" b="0" spc="-25" dirty="0" err="1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お名前</a:t>
                      </a:r>
                      <a:r>
                        <a:rPr sz="750" b="0" spc="-5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）</a:t>
                      </a:r>
                      <a:r>
                        <a:rPr lang="ja-JP" altLang="en-US" sz="750" b="0" spc="-5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　　　　　　　　　　　　　　　　　　　　　　　　　　　　　　　　　　　　　　（役職）</a:t>
                      </a:r>
                      <a:endParaRPr sz="750" dirty="0">
                        <a:latin typeface="Noto Sans JP Medium"/>
                        <a:cs typeface="Noto Sans JP Medium"/>
                      </a:endParaRPr>
                    </a:p>
                  </a:txBody>
                  <a:tcPr marL="0" marR="0" marT="6794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dash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524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750" b="0" spc="-4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（</a:t>
                      </a:r>
                      <a:r>
                        <a:rPr sz="750" b="0" spc="-85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メールアドレス</a:t>
                      </a:r>
                      <a:r>
                        <a:rPr sz="750" b="0" spc="-5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）</a:t>
                      </a:r>
                      <a:endParaRPr sz="750" dirty="0">
                        <a:latin typeface="Noto Sans JP Medium"/>
                        <a:cs typeface="Noto Sans JP Medium"/>
                      </a:endParaRPr>
                    </a:p>
                  </a:txBody>
                  <a:tcPr marL="0" marR="0" marT="69215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dash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54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478155" algn="l">
                        <a:lnSpc>
                          <a:spcPct val="100000"/>
                        </a:lnSpc>
                      </a:pPr>
                      <a:r>
                        <a:rPr sz="1150" b="0" spc="-2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会社名</a:t>
                      </a:r>
                      <a:endParaRPr sz="1150" dirty="0">
                        <a:latin typeface="Noto Sans JP Medium"/>
                        <a:cs typeface="Noto Sans JP Medium"/>
                      </a:endParaRPr>
                    </a:p>
                  </a:txBody>
                  <a:tcPr marL="0" marR="0" marT="635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82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ja-JP" altLang="en-US" sz="1450" dirty="0">
                        <a:latin typeface="Times New Roman"/>
                        <a:cs typeface="Times New Roman"/>
                      </a:endParaRPr>
                    </a:p>
                    <a:p>
                      <a:pPr marL="480695" algn="l">
                        <a:lnSpc>
                          <a:spcPct val="100000"/>
                        </a:lnSpc>
                      </a:pPr>
                      <a:r>
                        <a:rPr lang="ja-JP" altLang="en-US" sz="1150" b="0" spc="-30" dirty="0">
                          <a:solidFill>
                            <a:srgbClr val="231F20"/>
                          </a:solidFill>
                          <a:latin typeface="Noto Sans JP Medium"/>
                          <a:cs typeface="Noto Sans JP Medium"/>
                        </a:rPr>
                        <a:t>ＴＥＬ</a:t>
                      </a:r>
                      <a:endParaRPr lang="en-US" altLang="ja-JP" sz="1150" b="0" spc="-30" dirty="0">
                        <a:solidFill>
                          <a:srgbClr val="231F20"/>
                        </a:solidFill>
                        <a:latin typeface="Noto Sans JP Medium"/>
                        <a:cs typeface="Noto Sans JP Medium"/>
                      </a:endParaRPr>
                    </a:p>
                    <a:p>
                      <a:pPr marL="480695" algn="l">
                        <a:lnSpc>
                          <a:spcPct val="100000"/>
                        </a:lnSpc>
                      </a:pPr>
                      <a:endParaRPr lang="en-US" altLang="ja-JP" sz="1150" b="0" spc="-30" dirty="0">
                        <a:solidFill>
                          <a:srgbClr val="231F20"/>
                        </a:solidFill>
                        <a:latin typeface="Noto Sans JP Medium"/>
                        <a:cs typeface="Noto Sans JP Medium"/>
                      </a:endParaRPr>
                    </a:p>
                  </a:txBody>
                  <a:tcPr marL="0" marR="0" marT="0" marB="0">
                    <a:lnL w="9525">
                      <a:solidFill>
                        <a:srgbClr val="231F20"/>
                      </a:solidFill>
                      <a:prstDash val="solid"/>
                    </a:lnL>
                    <a:lnR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952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952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29" name="object 29"/>
          <p:cNvGrpSpPr/>
          <p:nvPr/>
        </p:nvGrpSpPr>
        <p:grpSpPr>
          <a:xfrm>
            <a:off x="654050" y="698500"/>
            <a:ext cx="6363970" cy="4601813"/>
            <a:chOff x="708155" y="1007859"/>
            <a:chExt cx="6363970" cy="4855503"/>
          </a:xfrm>
        </p:grpSpPr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08155" y="1007859"/>
              <a:ext cx="2391768" cy="547512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5922745" y="4686194"/>
              <a:ext cx="1149380" cy="1177168"/>
            </a:xfrm>
            <a:custGeom>
              <a:avLst/>
              <a:gdLst/>
              <a:ahLst/>
              <a:cxnLst/>
              <a:rect l="l" t="t" r="r" b="b"/>
              <a:pathLst>
                <a:path w="1182370" h="1182370">
                  <a:moveTo>
                    <a:pt x="1182128" y="0"/>
                  </a:moveTo>
                  <a:lnTo>
                    <a:pt x="0" y="0"/>
                  </a:lnTo>
                  <a:lnTo>
                    <a:pt x="0" y="1182128"/>
                  </a:lnTo>
                  <a:lnTo>
                    <a:pt x="1182128" y="1182128"/>
                  </a:lnTo>
                  <a:lnTo>
                    <a:pt x="11821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478074" y="10164376"/>
            <a:ext cx="2781935" cy="13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b="0" spc="-65" dirty="0">
                <a:solidFill>
                  <a:srgbClr val="231F20"/>
                </a:solidFill>
                <a:latin typeface="Noto Sans JP Medium"/>
                <a:cs typeface="Noto Sans JP Medium"/>
              </a:rPr>
              <a:t>※個人情報につきましては適切に管理し、本件で</a:t>
            </a:r>
            <a:r>
              <a:rPr sz="750" b="0" spc="-20" dirty="0">
                <a:solidFill>
                  <a:srgbClr val="231F20"/>
                </a:solidFill>
                <a:latin typeface="Noto Sans JP Medium"/>
                <a:cs typeface="Noto Sans JP Medium"/>
              </a:rPr>
              <a:t>のみ</a:t>
            </a:r>
            <a:r>
              <a:rPr sz="750" b="0" spc="-60" dirty="0">
                <a:solidFill>
                  <a:srgbClr val="231F20"/>
                </a:solidFill>
                <a:latin typeface="Noto Sans JP Medium"/>
                <a:cs typeface="Noto Sans JP Medium"/>
              </a:rPr>
              <a:t>使用します。</a:t>
            </a:r>
            <a:endParaRPr sz="750" dirty="0">
              <a:latin typeface="Noto Sans JP Medium"/>
              <a:cs typeface="Noto Sans JP Medium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317399" y="10174596"/>
            <a:ext cx="3749675" cy="13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b="0" spc="-65" dirty="0">
                <a:solidFill>
                  <a:srgbClr val="231F20"/>
                </a:solidFill>
                <a:latin typeface="Noto Sans JP Medium"/>
                <a:cs typeface="Noto Sans JP Medium"/>
              </a:rPr>
              <a:t>※</a:t>
            </a:r>
            <a:r>
              <a:rPr sz="750" b="0" spc="-40" dirty="0">
                <a:solidFill>
                  <a:srgbClr val="231F20"/>
                </a:solidFill>
                <a:latin typeface="Noto Sans JP Medium"/>
                <a:cs typeface="Noto Sans JP Medium"/>
              </a:rPr>
              <a:t>コロ</a:t>
            </a:r>
            <a:r>
              <a:rPr sz="750" b="0" spc="-15" dirty="0">
                <a:solidFill>
                  <a:srgbClr val="231F20"/>
                </a:solidFill>
                <a:latin typeface="Noto Sans JP Medium"/>
                <a:cs typeface="Noto Sans JP Medium"/>
              </a:rPr>
              <a:t>ナの感染拡大防</a:t>
            </a:r>
            <a:r>
              <a:rPr sz="7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止対</a:t>
            </a:r>
            <a:r>
              <a:rPr sz="750" b="0" spc="-55" dirty="0">
                <a:solidFill>
                  <a:srgbClr val="231F20"/>
                </a:solidFill>
                <a:latin typeface="Noto Sans JP Medium"/>
                <a:cs typeface="Noto Sans JP Medium"/>
              </a:rPr>
              <a:t>策にご協力ください。体調不良の方</a:t>
            </a:r>
            <a:r>
              <a:rPr sz="750" b="0" spc="-10" dirty="0">
                <a:solidFill>
                  <a:srgbClr val="231F20"/>
                </a:solidFill>
                <a:latin typeface="Noto Sans JP Medium"/>
                <a:cs typeface="Noto Sans JP Medium"/>
              </a:rPr>
              <a:t>は参</a:t>
            </a:r>
            <a:r>
              <a:rPr sz="750" b="0" spc="-50" dirty="0">
                <a:solidFill>
                  <a:srgbClr val="231F20"/>
                </a:solidFill>
                <a:latin typeface="Noto Sans JP Medium"/>
                <a:cs typeface="Noto Sans JP Medium"/>
              </a:rPr>
              <a:t>加をご遠慮ください。</a:t>
            </a:r>
            <a:endParaRPr sz="750" dirty="0">
              <a:latin typeface="Noto Sans JP Medium"/>
              <a:cs typeface="Noto Sans JP Medium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CF477D86-F2AC-BB80-4AEF-74C6034D4675}"/>
              </a:ext>
            </a:extLst>
          </p:cNvPr>
          <p:cNvSpPr/>
          <p:nvPr/>
        </p:nvSpPr>
        <p:spPr>
          <a:xfrm>
            <a:off x="5074651" y="6040287"/>
            <a:ext cx="1763400" cy="4627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定員：２０名</a:t>
            </a:r>
          </a:p>
        </p:txBody>
      </p:sp>
      <p:sp>
        <p:nvSpPr>
          <p:cNvPr id="39" name="object 35">
            <a:extLst>
              <a:ext uri="{FF2B5EF4-FFF2-40B4-BE49-F238E27FC236}">
                <a16:creationId xmlns:a16="http://schemas.microsoft.com/office/drawing/2014/main" id="{E7D123C6-EBB6-A550-C72E-69464398CC91}"/>
              </a:ext>
            </a:extLst>
          </p:cNvPr>
          <p:cNvSpPr txBox="1"/>
          <p:nvPr/>
        </p:nvSpPr>
        <p:spPr>
          <a:xfrm>
            <a:off x="563066" y="4567442"/>
            <a:ext cx="5153025" cy="1365822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54305" indent="-142240">
              <a:lnSpc>
                <a:spcPct val="100000"/>
              </a:lnSpc>
              <a:buSzPct val="90909"/>
              <a:buChar char="●"/>
              <a:tabLst>
                <a:tab pos="154940" algn="l"/>
              </a:tabLst>
            </a:pPr>
            <a:r>
              <a:rPr sz="1100" b="1" spc="-35" dirty="0">
                <a:solidFill>
                  <a:srgbClr val="16629E"/>
                </a:solidFill>
                <a:latin typeface="Noto Sans JP"/>
                <a:cs typeface="Noto Sans JP"/>
              </a:rPr>
              <a:t>お申し込み先</a:t>
            </a:r>
            <a:endParaRPr sz="1100" dirty="0">
              <a:latin typeface="Noto Sans JP"/>
              <a:cs typeface="Noto Sans JP"/>
            </a:endParaRPr>
          </a:p>
          <a:p>
            <a:pPr marL="147320">
              <a:lnSpc>
                <a:spcPct val="100000"/>
              </a:lnSpc>
              <a:spcBef>
                <a:spcPts val="270"/>
              </a:spcBef>
            </a:pPr>
            <a:r>
              <a:rPr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公益財団</a:t>
            </a:r>
            <a:r>
              <a:rPr sz="1050" b="0" spc="-60" dirty="0">
                <a:solidFill>
                  <a:srgbClr val="231F20"/>
                </a:solidFill>
                <a:latin typeface="Noto Sans JP Medium"/>
                <a:cs typeface="Noto Sans JP Medium"/>
              </a:rPr>
              <a:t>法人えひめ東予産業創造センター</a:t>
            </a:r>
            <a:r>
              <a:rPr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（</a:t>
            </a:r>
            <a:r>
              <a:rPr sz="1050" b="0" spc="-110" dirty="0" err="1">
                <a:solidFill>
                  <a:srgbClr val="231F20"/>
                </a:solidFill>
                <a:latin typeface="Noto Sans JP Medium"/>
                <a:cs typeface="Noto Sans JP Medium"/>
              </a:rPr>
              <a:t>担当：矢葺</a:t>
            </a:r>
            <a:r>
              <a:rPr lang="ja-JP" altLang="en-US" sz="1050" b="0" spc="-110" dirty="0">
                <a:solidFill>
                  <a:srgbClr val="231F20"/>
                </a:solidFill>
                <a:latin typeface="Noto Sans JP Medium"/>
                <a:cs typeface="Noto Sans JP Medium"/>
              </a:rPr>
              <a:t>、平岩</a:t>
            </a:r>
            <a:r>
              <a:rPr sz="1050" b="0" spc="-50" dirty="0">
                <a:solidFill>
                  <a:srgbClr val="231F20"/>
                </a:solidFill>
                <a:latin typeface="Noto Sans JP Medium"/>
                <a:cs typeface="Noto Sans JP Medium"/>
              </a:rPr>
              <a:t>）</a:t>
            </a:r>
            <a:endParaRPr sz="1050" dirty="0">
              <a:latin typeface="Noto Sans JP Medium"/>
              <a:cs typeface="Noto Sans JP Medium"/>
            </a:endParaRPr>
          </a:p>
          <a:p>
            <a:pPr marL="147320">
              <a:lnSpc>
                <a:spcPct val="100000"/>
              </a:lnSpc>
              <a:spcBef>
                <a:spcPts val="280"/>
              </a:spcBef>
              <a:tabLst>
                <a:tab pos="1441450" algn="l"/>
                <a:tab pos="2700020" algn="l"/>
              </a:tabLst>
            </a:pPr>
            <a:r>
              <a:rPr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TEL</a:t>
            </a:r>
            <a:r>
              <a:rPr sz="1050" b="0" spc="-254" dirty="0">
                <a:solidFill>
                  <a:srgbClr val="231F20"/>
                </a:solidFill>
                <a:latin typeface="Noto Sans JP Medium"/>
                <a:cs typeface="Noto Sans JP Medium"/>
              </a:rPr>
              <a:t>：</a:t>
            </a:r>
            <a:r>
              <a:rPr lang="ja-JP" altLang="en-US" sz="1050" b="0" spc="-254" dirty="0">
                <a:solidFill>
                  <a:srgbClr val="231F20"/>
                </a:solidFill>
                <a:latin typeface="Noto Sans JP Medium"/>
                <a:cs typeface="Noto Sans JP Medium"/>
              </a:rPr>
              <a:t> </a:t>
            </a:r>
            <a:r>
              <a:rPr lang="en-US" altLang="ja-JP"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0897-66-1111 </a:t>
            </a:r>
            <a:r>
              <a:rPr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	FAX:</a:t>
            </a:r>
            <a:r>
              <a:rPr lang="en-US" altLang="ja-JP"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 0897-66-1112</a:t>
            </a:r>
            <a:r>
              <a:rPr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	</a:t>
            </a:r>
            <a:r>
              <a:rPr sz="1050" b="0" spc="-10" dirty="0">
                <a:solidFill>
                  <a:srgbClr val="231F20"/>
                </a:solidFill>
                <a:latin typeface="Noto Sans JP Medium"/>
                <a:cs typeface="Noto Sans JP Medium"/>
              </a:rPr>
              <a:t>E-</a:t>
            </a:r>
            <a:r>
              <a:rPr sz="1050" b="0" spc="-65" dirty="0">
                <a:solidFill>
                  <a:srgbClr val="231F20"/>
                </a:solidFill>
                <a:latin typeface="Noto Sans JP Medium"/>
                <a:cs typeface="Noto Sans JP Medium"/>
              </a:rPr>
              <a:t>mail：tech</a:t>
            </a:r>
            <a:r>
              <a:rPr lang="en-US" sz="1050" b="0" spc="-65" dirty="0">
                <a:solidFill>
                  <a:srgbClr val="231F20"/>
                </a:solidFill>
                <a:latin typeface="Noto Sans JP Medium"/>
                <a:cs typeface="Noto Sans JP Medium"/>
              </a:rPr>
              <a:t>2</a:t>
            </a:r>
            <a:r>
              <a:rPr sz="1050" b="0" spc="-65" dirty="0">
                <a:solidFill>
                  <a:srgbClr val="231F20"/>
                </a:solidFill>
                <a:latin typeface="Noto Sans JP Medium"/>
                <a:cs typeface="Noto Sans JP Medium"/>
              </a:rPr>
              <a:t>@ticc-</a:t>
            </a:r>
            <a:r>
              <a:rPr sz="1050" b="0" spc="-10" dirty="0">
                <a:solidFill>
                  <a:srgbClr val="231F20"/>
                </a:solidFill>
                <a:latin typeface="Noto Sans JP Medium"/>
                <a:cs typeface="Noto Sans JP Medium"/>
              </a:rPr>
              <a:t>ehime.or.jp</a:t>
            </a:r>
            <a:endParaRPr sz="1050" dirty="0">
              <a:latin typeface="Noto Sans JP Medium"/>
              <a:cs typeface="Noto Sans JP Medium"/>
            </a:endParaRPr>
          </a:p>
          <a:p>
            <a:pPr marL="154305" indent="-142240">
              <a:lnSpc>
                <a:spcPct val="100000"/>
              </a:lnSpc>
              <a:spcBef>
                <a:spcPts val="229"/>
              </a:spcBef>
              <a:buSzPct val="90909"/>
              <a:buChar char="●"/>
              <a:tabLst>
                <a:tab pos="154940" algn="l"/>
              </a:tabLst>
            </a:pPr>
            <a:r>
              <a:rPr sz="1100" b="1" spc="-40" dirty="0">
                <a:solidFill>
                  <a:srgbClr val="16629E"/>
                </a:solidFill>
                <a:latin typeface="Noto Sans JP"/>
                <a:cs typeface="Noto Sans JP"/>
              </a:rPr>
              <a:t>お申し込み方法</a:t>
            </a:r>
            <a:endParaRPr sz="1100" dirty="0">
              <a:latin typeface="Noto Sans JP"/>
              <a:cs typeface="Noto Sans JP"/>
            </a:endParaRPr>
          </a:p>
          <a:p>
            <a:pPr marL="147320" marR="5080">
              <a:lnSpc>
                <a:spcPts val="1540"/>
              </a:lnSpc>
              <a:spcBef>
                <a:spcPts val="90"/>
              </a:spcBef>
            </a:pPr>
            <a:r>
              <a:rPr sz="1050" b="0" spc="-20" dirty="0">
                <a:solidFill>
                  <a:srgbClr val="231F20"/>
                </a:solidFill>
                <a:latin typeface="Noto Sans JP Medium"/>
                <a:cs typeface="Noto Sans JP Medium"/>
              </a:rPr>
              <a:t>右のQR</a:t>
            </a:r>
            <a:r>
              <a:rPr sz="1050" b="0" spc="-75" dirty="0">
                <a:solidFill>
                  <a:srgbClr val="231F20"/>
                </a:solidFill>
                <a:latin typeface="Noto Sans JP Medium"/>
                <a:cs typeface="Noto Sans JP Medium"/>
              </a:rPr>
              <a:t>コー</a:t>
            </a:r>
            <a:r>
              <a:rPr sz="1050" b="0" spc="-125" dirty="0">
                <a:solidFill>
                  <a:srgbClr val="231F20"/>
                </a:solidFill>
                <a:latin typeface="Noto Sans JP Medium"/>
                <a:cs typeface="Noto Sans JP Medium"/>
              </a:rPr>
              <a:t>ドよ</a:t>
            </a:r>
            <a:r>
              <a:rPr sz="1050" b="0" spc="-80" dirty="0">
                <a:solidFill>
                  <a:srgbClr val="231F20"/>
                </a:solidFill>
                <a:latin typeface="Noto Sans JP Medium"/>
                <a:cs typeface="Noto Sans JP Medium"/>
              </a:rPr>
              <a:t>り申込みフォームまたは、本申</a:t>
            </a:r>
            <a:r>
              <a:rPr sz="1050" b="0" dirty="0">
                <a:solidFill>
                  <a:srgbClr val="231F20"/>
                </a:solidFill>
                <a:latin typeface="Noto Sans JP Medium"/>
                <a:cs typeface="Noto Sans JP Medium"/>
              </a:rPr>
              <a:t>込み</a:t>
            </a:r>
            <a:r>
              <a:rPr sz="1050" b="0" spc="-55" dirty="0">
                <a:solidFill>
                  <a:srgbClr val="231F20"/>
                </a:solidFill>
                <a:latin typeface="Noto Sans JP Medium"/>
                <a:cs typeface="Noto Sans JP Medium"/>
              </a:rPr>
              <a:t>書をメール•</a:t>
            </a:r>
            <a:r>
              <a:rPr sz="1050" b="0" spc="140" dirty="0">
                <a:solidFill>
                  <a:srgbClr val="231F20"/>
                </a:solidFill>
                <a:latin typeface="Noto Sans JP Medium"/>
                <a:cs typeface="Noto Sans JP Medium"/>
              </a:rPr>
              <a:t>FAX</a:t>
            </a:r>
            <a:r>
              <a:rPr sz="1050" b="0" spc="-5" dirty="0">
                <a:solidFill>
                  <a:srgbClr val="231F20"/>
                </a:solidFill>
                <a:latin typeface="Noto Sans JP Medium"/>
                <a:cs typeface="Noto Sans JP Medium"/>
              </a:rPr>
              <a:t>で送付願</a:t>
            </a:r>
            <a:r>
              <a:rPr sz="1050" b="0" spc="-65" dirty="0">
                <a:solidFill>
                  <a:srgbClr val="231F20"/>
                </a:solidFill>
                <a:latin typeface="Noto Sans JP Medium"/>
                <a:cs typeface="Noto Sans JP Medium"/>
              </a:rPr>
              <a:t>いま</a:t>
            </a:r>
            <a:r>
              <a:rPr sz="1050" b="0" spc="-95" dirty="0">
                <a:solidFill>
                  <a:srgbClr val="231F20"/>
                </a:solidFill>
                <a:latin typeface="Noto Sans JP Medium"/>
                <a:cs typeface="Noto Sans JP Medium"/>
              </a:rPr>
              <a:t>す。</a:t>
            </a:r>
            <a:r>
              <a:rPr sz="1050" b="0" spc="-10" dirty="0">
                <a:solidFill>
                  <a:srgbClr val="231F20"/>
                </a:solidFill>
                <a:latin typeface="Noto Sans JP Medium"/>
                <a:cs typeface="Noto Sans JP Medium"/>
              </a:rPr>
              <a:t> </a:t>
            </a:r>
            <a:r>
              <a:rPr lang="en-US" sz="1050" b="0" spc="-10" dirty="0">
                <a:solidFill>
                  <a:srgbClr val="231F20"/>
                </a:solidFill>
                <a:latin typeface="Noto Sans JP Medium"/>
                <a:cs typeface="Noto Sans JP Medium"/>
                <a:hlinkClick r:id="rId7"/>
              </a:rPr>
              <a:t>https://forms.gle/JTRqw8QbPH3KWvp17</a:t>
            </a:r>
            <a:endParaRPr lang="en-US" sz="1050" b="0" spc="-10" dirty="0">
              <a:solidFill>
                <a:srgbClr val="231F20"/>
              </a:solidFill>
              <a:latin typeface="Noto Sans JP Medium"/>
              <a:cs typeface="Noto Sans JP Medium"/>
            </a:endParaRPr>
          </a:p>
          <a:p>
            <a:pPr marL="147320" marR="5080">
              <a:lnSpc>
                <a:spcPts val="1540"/>
              </a:lnSpc>
              <a:spcBef>
                <a:spcPts val="90"/>
              </a:spcBef>
            </a:pPr>
            <a:endParaRPr lang="en-US" sz="1050" b="0" spc="-10" dirty="0">
              <a:solidFill>
                <a:srgbClr val="231F20"/>
              </a:solidFill>
              <a:latin typeface="Noto Sans JP Medium"/>
              <a:cs typeface="Noto Sans JP Medium"/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640BFAC5-6523-45BD-BB62-2EA4CEB72BB6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70943" y="2222500"/>
            <a:ext cx="4247236" cy="234981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D3FED1D-E320-2958-864E-C8DD6BA439EC}"/>
              </a:ext>
            </a:extLst>
          </p:cNvPr>
          <p:cNvSpPr/>
          <p:nvPr/>
        </p:nvSpPr>
        <p:spPr>
          <a:xfrm rot="2124586">
            <a:off x="4327340" y="3133344"/>
            <a:ext cx="404383" cy="128785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矢印: 右 46">
            <a:extLst>
              <a:ext uri="{FF2B5EF4-FFF2-40B4-BE49-F238E27FC236}">
                <a16:creationId xmlns:a16="http://schemas.microsoft.com/office/drawing/2014/main" id="{DC83B072-56BF-01D1-4F10-EC965CA3AE40}"/>
              </a:ext>
            </a:extLst>
          </p:cNvPr>
          <p:cNvSpPr/>
          <p:nvPr/>
        </p:nvSpPr>
        <p:spPr>
          <a:xfrm rot="20785827">
            <a:off x="4529082" y="4002569"/>
            <a:ext cx="492521" cy="11758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右 47">
            <a:extLst>
              <a:ext uri="{FF2B5EF4-FFF2-40B4-BE49-F238E27FC236}">
                <a16:creationId xmlns:a16="http://schemas.microsoft.com/office/drawing/2014/main" id="{6CEBC0A1-BE1F-D6D1-4FB0-69D2A189774F}"/>
              </a:ext>
            </a:extLst>
          </p:cNvPr>
          <p:cNvSpPr/>
          <p:nvPr/>
        </p:nvSpPr>
        <p:spPr>
          <a:xfrm rot="9920465">
            <a:off x="5610494" y="3676760"/>
            <a:ext cx="492521" cy="11758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7AA1E5BE-BA65-6B16-553D-43C0C7B1DBAE}"/>
              </a:ext>
            </a:extLst>
          </p:cNvPr>
          <p:cNvSpPr/>
          <p:nvPr/>
        </p:nvSpPr>
        <p:spPr>
          <a:xfrm rot="12820911">
            <a:off x="4661843" y="3567361"/>
            <a:ext cx="492521" cy="11758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吹き出し: 四角形 49">
            <a:extLst>
              <a:ext uri="{FF2B5EF4-FFF2-40B4-BE49-F238E27FC236}">
                <a16:creationId xmlns:a16="http://schemas.microsoft.com/office/drawing/2014/main" id="{775A1375-9E71-A54D-4AB6-89DF8504A5BC}"/>
              </a:ext>
            </a:extLst>
          </p:cNvPr>
          <p:cNvSpPr/>
          <p:nvPr/>
        </p:nvSpPr>
        <p:spPr>
          <a:xfrm>
            <a:off x="500503" y="2160036"/>
            <a:ext cx="2634115" cy="1393854"/>
          </a:xfrm>
          <a:prstGeom prst="wedgeRectCallout">
            <a:avLst>
              <a:gd name="adj1" fmla="val 91083"/>
              <a:gd name="adj2" fmla="val 15012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522B5778-9E08-D04D-7E93-E2D104C91CCD}"/>
              </a:ext>
            </a:extLst>
          </p:cNvPr>
          <p:cNvSpPr/>
          <p:nvPr/>
        </p:nvSpPr>
        <p:spPr>
          <a:xfrm rot="20668267">
            <a:off x="5993923" y="3206111"/>
            <a:ext cx="1088993" cy="429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新居浜市内　⇒　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32FB3F4-32D3-F2CC-516A-7FBDE82A8604}"/>
              </a:ext>
            </a:extLst>
          </p:cNvPr>
          <p:cNvSpPr/>
          <p:nvPr/>
        </p:nvSpPr>
        <p:spPr>
          <a:xfrm rot="20668267">
            <a:off x="2742210" y="4129979"/>
            <a:ext cx="1088993" cy="429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</a:rPr>
              <a:t>⇐　西条市内　　</a:t>
            </a:r>
          </a:p>
        </p:txBody>
      </p:sp>
      <p:pic>
        <p:nvPicPr>
          <p:cNvPr id="14" name="図 13" descr="QR コード&#10;&#10;自動的に生成された説明">
            <a:extLst>
              <a:ext uri="{FF2B5EF4-FFF2-40B4-BE49-F238E27FC236}">
                <a16:creationId xmlns:a16="http://schemas.microsoft.com/office/drawing/2014/main" id="{539BD840-7E23-01BB-1001-875F9CB60279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34480" y="4679871"/>
            <a:ext cx="1186009" cy="1186009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4379C479-1D72-85A7-3372-60E712558DEF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7092" y="2222500"/>
            <a:ext cx="2458726" cy="12696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2033</TotalTime>
  <Words>151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Noto Sans JP</vt:lpstr>
      <vt:lpstr>Noto Sans JP Medium</vt:lpstr>
      <vt:lpstr>Calibri</vt:lpstr>
      <vt:lpstr>Poppins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2209_東予産業創造センターチラシ_4_トンボ無し</dc:title>
  <dc:creator>えひめ東予産業創造センター</dc:creator>
  <cp:lastModifiedBy>admin ETICC</cp:lastModifiedBy>
  <cp:revision>59</cp:revision>
  <cp:lastPrinted>2023-10-19T05:50:07Z</cp:lastPrinted>
  <dcterms:created xsi:type="dcterms:W3CDTF">2022-10-12T04:15:07Z</dcterms:created>
  <dcterms:modified xsi:type="dcterms:W3CDTF">2023-10-19T07:32:27Z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2022-10-12T00:00:00Z</vt:filetime>
  </property>
  <property fmtid="{D5CDD505-2E9C-101B-9397-08002B2CF9AE}" pid="3" name="Creator">
    <vt:lpwstr>Adobe Illustrator 26.4 (Windows)</vt:lpwstr>
  </property>
  <property fmtid="{D5CDD505-2E9C-101B-9397-08002B2CF9AE}" pid="4" name="LastSaved">
    <vt:filetime>2022-10-12T00:00:00Z</vt:filetime>
  </property>
  <property fmtid="{D5CDD505-2E9C-101B-9397-08002B2CF9AE}" pid="5" name="Producer">
    <vt:lpwstr>Adobe PDF library 16.07</vt:lpwstr>
  </property>
</Properties>
</file>