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6" r:id="rId2"/>
    <p:sldId id="257" r:id="rId3"/>
  </p:sldIdLst>
  <p:sldSz cx="7775575" cy="10907713"/>
  <p:notesSz cx="7104063" cy="102346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131"/>
    <a:srgbClr val="2C1B02"/>
    <a:srgbClr val="FFFFA7"/>
    <a:srgbClr val="CCFFFF"/>
    <a:srgbClr val="CC0000"/>
    <a:srgbClr val="EA0000"/>
    <a:srgbClr val="000000"/>
    <a:srgbClr val="66CCFF"/>
    <a:srgbClr val="3F64A8"/>
    <a:srgbClr val="4B6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-219" y="-258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3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gle/CNLMNzBvv7BzyBPK6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tech2@ticc-ehime.or.j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orms.gle/CNLMNzBvv7BzyBPK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 rot="5400000">
            <a:off x="-659670" y="632832"/>
            <a:ext cx="9094913" cy="7775573"/>
          </a:xfrm>
          <a:prstGeom prst="rect">
            <a:avLst/>
          </a:prstGeom>
          <a:blipFill dpi="0" rotWithShape="1">
            <a:blip r:embed="rId2">
              <a:alphaModFix amt="70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8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企業活動、経営戦略、</a:t>
            </a:r>
            <a:r>
              <a:rPr lang="ja-JP" altLang="ja-JP" sz="1800">
                <a:solidFill>
                  <a:srgbClr val="4472C4"/>
                </a:solidFill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開発</a:t>
            </a:r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9049055"/>
            <a:ext cx="7775575" cy="1860050"/>
          </a:xfrm>
          <a:prstGeom prst="rect">
            <a:avLst/>
          </a:prstGeom>
          <a:solidFill>
            <a:srgbClr val="3A7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683198" y="150892"/>
            <a:ext cx="4313729" cy="5232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 anchorCtr="1">
            <a:spAutoFit/>
          </a:bodyPr>
          <a:lstStyle/>
          <a:p>
            <a:r>
              <a:rPr lang="ja-JP" altLang="en-US" sz="2800" b="1" dirty="0">
                <a:solidFill>
                  <a:srgbClr val="FFFFA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新居浜市ＩｏＴ推進ラボ</a:t>
            </a:r>
          </a:p>
        </p:txBody>
      </p:sp>
      <p:sp>
        <p:nvSpPr>
          <p:cNvPr id="39" name="テキスト ボックス 8"/>
          <p:cNvSpPr txBox="1"/>
          <p:nvPr/>
        </p:nvSpPr>
        <p:spPr>
          <a:xfrm>
            <a:off x="342269" y="8390690"/>
            <a:ext cx="7131601" cy="5818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15"/>
          <p:cNvSpPr txBox="1"/>
          <p:nvPr/>
        </p:nvSpPr>
        <p:spPr>
          <a:xfrm>
            <a:off x="579207" y="701284"/>
            <a:ext cx="6750566" cy="33855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ネットワーク、システム開発</a:t>
            </a:r>
            <a:r>
              <a:rPr kumimoji="1" lang="zh-TW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経営戦略など難しい科目を中心に対策！</a:t>
            </a:r>
          </a:p>
        </p:txBody>
      </p:sp>
      <p:sp>
        <p:nvSpPr>
          <p:cNvPr id="41" name="テキスト ボックス 16"/>
          <p:cNvSpPr txBox="1"/>
          <p:nvPr/>
        </p:nvSpPr>
        <p:spPr>
          <a:xfrm>
            <a:off x="1302348" y="6352977"/>
            <a:ext cx="5234125" cy="830997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52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 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19"/>
          <p:cNvSpPr txBox="1"/>
          <p:nvPr/>
        </p:nvSpPr>
        <p:spPr>
          <a:xfrm>
            <a:off x="1302348" y="7072883"/>
            <a:ext cx="5234125" cy="830997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52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 ９日</a:t>
            </a:r>
            <a: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39404" y="7785479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講習時間：９：００～１６：００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Texturizer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4778" y="9362024"/>
            <a:ext cx="1864992" cy="1239054"/>
          </a:xfrm>
          <a:prstGeom prst="rect">
            <a:avLst/>
          </a:prstGeom>
        </p:spPr>
      </p:pic>
      <p:sp>
        <p:nvSpPr>
          <p:cNvPr id="36" name="テキスト ボックス 6"/>
          <p:cNvSpPr txBox="1"/>
          <p:nvPr/>
        </p:nvSpPr>
        <p:spPr>
          <a:xfrm>
            <a:off x="1304752" y="9073017"/>
            <a:ext cx="5070619" cy="63094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公財</a:t>
            </a:r>
            <a:r>
              <a:rPr kumimoji="1"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えひめ東予産業創造センター</a:t>
            </a:r>
            <a:endParaRPr kumimoji="1" lang="ja-JP" altLang="en-US" sz="4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12"/>
          <p:cNvSpPr txBox="1"/>
          <p:nvPr/>
        </p:nvSpPr>
        <p:spPr>
          <a:xfrm>
            <a:off x="1231513" y="9643967"/>
            <a:ext cx="5393995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お申込み・お問い合わせ</a:t>
            </a:r>
            <a:endParaRPr kumimoji="1"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spcBef>
                <a:spcPts val="600"/>
              </a:spcBef>
            </a:pPr>
            <a:r>
              <a:rPr lang="en-US" altLang="ja-JP" sz="13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TEL:0897₋</a:t>
            </a:r>
            <a:r>
              <a:rPr lang="ja-JP" altLang="en-US" sz="13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６６₋１１１１　</a:t>
            </a:r>
            <a:r>
              <a:rPr lang="en-US" altLang="ja-JP" sz="13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FAX:0897-66-1112</a:t>
            </a:r>
            <a:endParaRPr kumimoji="1" lang="ja-JP" altLang="en-US" sz="1300" b="1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67130" y="8462605"/>
            <a:ext cx="7081877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Teams</a:t>
            </a:r>
            <a:r>
              <a:rPr lang="ja-JP" altLang="en-US" sz="140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を使ったオンライン講座のため、パソコン・スマホでどなたでも参加できます。</a:t>
            </a:r>
            <a:endParaRPr lang="en-US" altLang="ja-JP" sz="14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3629" y="8177820"/>
            <a:ext cx="998273" cy="22894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参加自由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42269" y="817721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27" y="2970334"/>
            <a:ext cx="7160522" cy="3365847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35" name="テキスト ボックス 5"/>
          <p:cNvSpPr txBox="1"/>
          <p:nvPr/>
        </p:nvSpPr>
        <p:spPr>
          <a:xfrm rot="21394097">
            <a:off x="726319" y="3764966"/>
            <a:ext cx="6683240" cy="215443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0" b="1" spc="7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冬季講座</a:t>
            </a:r>
            <a:endParaRPr kumimoji="1" lang="en-US" altLang="ja-JP" sz="8000" b="1" spc="7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5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参加者</a:t>
            </a:r>
            <a:r>
              <a:rPr kumimoji="1" lang="ja-JP" altLang="en-US" sz="5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募集します</a:t>
            </a:r>
            <a:r>
              <a:rPr kumimoji="1" lang="en-US" altLang="ja-JP" sz="5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!</a:t>
            </a:r>
            <a:endParaRPr kumimoji="1" lang="ja-JP" altLang="en-US" sz="5400" b="1" spc="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9"/>
          <p:cNvSpPr txBox="1"/>
          <p:nvPr/>
        </p:nvSpPr>
        <p:spPr>
          <a:xfrm rot="21412174">
            <a:off x="1459877" y="3307664"/>
            <a:ext cx="5843447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【2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日間</a:t>
            </a:r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のオンライン集中講座</a:t>
            </a:r>
            <a:r>
              <a:rPr kumimoji="1"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19322" y="1109961"/>
            <a:ext cx="6370655" cy="1938992"/>
          </a:xfrm>
          <a:prstGeom prst="rect">
            <a:avLst/>
          </a:prstGeom>
          <a:effectLst>
            <a:outerShdw blurRad="50800" dist="38100" dir="5400000" algn="t" rotWithShape="0">
              <a:srgbClr val="2C1B02">
                <a:alpha val="40000"/>
              </a:srgbClr>
            </a:outerShdw>
          </a:effectLst>
        </p:spPr>
        <p:txBody>
          <a:bodyPr wrap="none">
            <a:spAutoFit/>
          </a:bodyPr>
          <a:lstStyle/>
          <a:p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パスポート試験</a:t>
            </a:r>
            <a:endParaRPr lang="en-US" altLang="ja-JP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対策講座</a:t>
            </a:r>
          </a:p>
        </p:txBody>
      </p:sp>
      <p:sp>
        <p:nvSpPr>
          <p:cNvPr id="64" name="円/楕円 63"/>
          <p:cNvSpPr/>
          <p:nvPr/>
        </p:nvSpPr>
        <p:spPr>
          <a:xfrm rot="21245961">
            <a:off x="384235" y="3686183"/>
            <a:ext cx="911964" cy="863432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時間</a:t>
            </a:r>
            <a:r>
              <a:rPr kumimoji="1"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円/楕円 56"/>
          <p:cNvSpPr/>
          <p:nvPr/>
        </p:nvSpPr>
        <p:spPr>
          <a:xfrm rot="21245961">
            <a:off x="923676" y="4132451"/>
            <a:ext cx="871124" cy="863432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12">
            <a:extLst>
              <a:ext uri="{FF2B5EF4-FFF2-40B4-BE49-F238E27FC236}">
                <a16:creationId xmlns:a16="http://schemas.microsoft.com/office/drawing/2014/main" id="{878CAA82-43FC-4845-94EB-C260592D18DC}"/>
              </a:ext>
            </a:extLst>
          </p:cNvPr>
          <p:cNvSpPr txBox="1"/>
          <p:nvPr/>
        </p:nvSpPr>
        <p:spPr>
          <a:xfrm>
            <a:off x="1302348" y="9939155"/>
            <a:ext cx="6454396" cy="86177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20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tech2@ticc-ehime.or.jp</a:t>
            </a:r>
            <a:endParaRPr lang="en-US" altLang="ja-JP" sz="2000" b="1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 ：</a:t>
            </a:r>
            <a:r>
              <a:rPr lang="en-US" altLang="ja-JP" sz="1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https://forms.gle/CNLMNzBvv7BzyBPK6</a:t>
            </a:r>
            <a:endParaRPr lang="en-US" altLang="ja-JP" sz="1400" b="1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336013E-9CA1-43CE-8DFF-78B2CB950980}"/>
              </a:ext>
            </a:extLst>
          </p:cNvPr>
          <p:cNvSpPr/>
          <p:nvPr/>
        </p:nvSpPr>
        <p:spPr>
          <a:xfrm>
            <a:off x="6532976" y="9256803"/>
            <a:ext cx="1108608" cy="1069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31A1498-FDA3-CDF0-EC99-5B284B8C592B}"/>
              </a:ext>
            </a:extLst>
          </p:cNvPr>
          <p:cNvSpPr/>
          <p:nvPr/>
        </p:nvSpPr>
        <p:spPr>
          <a:xfrm rot="21321641">
            <a:off x="5833987" y="2117346"/>
            <a:ext cx="1543686" cy="62585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2023</a:t>
            </a:r>
            <a:r>
              <a:rPr kumimoji="1" lang="ja-JP" altLang="en-US" dirty="0"/>
              <a:t>年度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DBBA475D-FAED-45FD-8BBC-E183F3C9F40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32976" y="9256896"/>
            <a:ext cx="1108608" cy="110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2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691B91-AB6B-44D4-8091-2C82DD6C0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037" y="41995"/>
            <a:ext cx="6706433" cy="2918501"/>
          </a:xfrm>
        </p:spPr>
        <p:txBody>
          <a:bodyPr>
            <a:noAutofit/>
          </a:bodyPr>
          <a:lstStyle/>
          <a:p>
            <a:br>
              <a:rPr lang="en-US" altLang="ja-JP" sz="1400" dirty="0"/>
            </a:br>
            <a:r>
              <a:rPr lang="en-US" altLang="ja-JP" sz="1800" b="1" u="sng" spc="300" dirty="0"/>
              <a:t>IT</a:t>
            </a:r>
            <a:r>
              <a:rPr lang="ja-JP" altLang="en-US" sz="1800" b="1" u="sng" spc="300" dirty="0"/>
              <a:t>ﾊﾟｽﾎﾟｰﾄのメリット</a:t>
            </a:r>
            <a:br>
              <a:rPr lang="en-US" altLang="ja-JP" sz="1800" b="1" dirty="0"/>
            </a:br>
            <a:r>
              <a:rPr lang="ja-JP" altLang="en-US" sz="1800" dirty="0"/>
              <a:t>①試験勉強を通じ、幅広い分野の基礎知識が取得可能！</a:t>
            </a:r>
            <a:br>
              <a:rPr lang="en-US" altLang="ja-JP" sz="1800" dirty="0"/>
            </a:br>
            <a:r>
              <a:rPr lang="ja-JP" altLang="en-US" sz="1800" dirty="0"/>
              <a:t>②組織の</a:t>
            </a:r>
            <a:r>
              <a:rPr lang="en-US" altLang="ja-JP" sz="1800" dirty="0"/>
              <a:t>IT</a:t>
            </a:r>
            <a:r>
              <a:rPr lang="ja-JP" altLang="en-US" sz="1800" dirty="0"/>
              <a:t>力向上に！コンプライアンス強化に！</a:t>
            </a:r>
            <a:br>
              <a:rPr lang="en-US" altLang="ja-JP" sz="1800" dirty="0"/>
            </a:br>
            <a:r>
              <a:rPr lang="ja-JP" altLang="en-US" sz="1800" dirty="0"/>
              <a:t>③就職、進学等で役立つ国家試験！</a:t>
            </a:r>
            <a:br>
              <a:rPr lang="en-US" altLang="ja-JP" sz="1800" b="1" dirty="0"/>
            </a:br>
            <a:br>
              <a:rPr lang="en-US" altLang="ja-JP" sz="1800" b="1" u="sng" dirty="0"/>
            </a:br>
            <a:r>
              <a:rPr lang="en-US" altLang="ja-JP" sz="1800" b="1" u="sng" dirty="0"/>
              <a:t>『</a:t>
            </a:r>
            <a:r>
              <a:rPr lang="ja-JP" altLang="en-US" sz="1800" b="1" u="sng" dirty="0"/>
              <a:t>新居浜市デジタルアンバサダークラブ</a:t>
            </a:r>
            <a:r>
              <a:rPr lang="en-US" altLang="ja-JP" sz="1800" b="1" u="sng" dirty="0"/>
              <a:t>』</a:t>
            </a:r>
            <a:r>
              <a:rPr lang="ja-JP" altLang="en-US" sz="1800" b="1" u="sng" dirty="0"/>
              <a:t>　について</a:t>
            </a:r>
            <a:br>
              <a:rPr lang="en-US" altLang="ja-JP" sz="1800" b="1" u="sng" dirty="0"/>
            </a:br>
            <a:r>
              <a:rPr lang="ja-JP" altLang="en-US" sz="1600" dirty="0"/>
              <a:t>　未来の新居浜のデジタルを牽引する人材を応援します。</a:t>
            </a:r>
            <a:br>
              <a:rPr lang="en-US" altLang="ja-JP" sz="1600" dirty="0"/>
            </a:br>
            <a:r>
              <a:rPr lang="ja-JP" altLang="en-US" sz="1600" dirty="0"/>
              <a:t>　</a:t>
            </a:r>
            <a:r>
              <a:rPr lang="en-US" altLang="ja-JP" sz="1600" dirty="0"/>
              <a:t>【</a:t>
            </a:r>
            <a:r>
              <a:rPr lang="ja-JP" altLang="en-US" sz="1600" dirty="0"/>
              <a:t>登録資格</a:t>
            </a:r>
            <a:r>
              <a:rPr lang="en-US" altLang="ja-JP" sz="1600" dirty="0"/>
              <a:t>】</a:t>
            </a:r>
            <a:r>
              <a:rPr lang="ja-JP" altLang="en-US" sz="1600" dirty="0"/>
              <a:t>　</a:t>
            </a:r>
            <a:r>
              <a:rPr lang="en-US" altLang="ja-JP" sz="1600" dirty="0"/>
              <a:t>IT</a:t>
            </a:r>
            <a:r>
              <a:rPr lang="ja-JP" altLang="en-US" sz="1600" dirty="0"/>
              <a:t>パスポートを取得し、デジタル技術の学習意欲がある方。</a:t>
            </a:r>
            <a:br>
              <a:rPr lang="en-US" altLang="ja-JP" sz="1600" dirty="0"/>
            </a:br>
            <a:r>
              <a:rPr lang="ja-JP" altLang="en-US" sz="1600" dirty="0"/>
              <a:t>　</a:t>
            </a:r>
            <a:r>
              <a:rPr lang="en-US" altLang="ja-JP" sz="1600" dirty="0"/>
              <a:t>【</a:t>
            </a:r>
            <a:r>
              <a:rPr lang="ja-JP" altLang="en-US" sz="1600" dirty="0"/>
              <a:t>登録特典</a:t>
            </a:r>
            <a:r>
              <a:rPr lang="en-US" altLang="ja-JP" sz="1600" dirty="0"/>
              <a:t>】</a:t>
            </a:r>
            <a:r>
              <a:rPr lang="ja-JP" altLang="en-US" sz="1600" dirty="0"/>
              <a:t>　あかがねポイント　５００ポイント贈呈</a:t>
            </a:r>
            <a:br>
              <a:rPr lang="en-US" altLang="ja-JP" sz="1600" dirty="0"/>
            </a:br>
            <a:r>
              <a:rPr lang="ja-JP" altLang="en-US" sz="1600" dirty="0"/>
              <a:t>　　</a:t>
            </a:r>
            <a:r>
              <a:rPr lang="en-US" altLang="ja-JP" sz="1600" dirty="0"/>
              <a:t>※</a:t>
            </a:r>
            <a:r>
              <a:rPr lang="ja-JP" altLang="en-US" sz="1600" dirty="0"/>
              <a:t>　詳細は</a:t>
            </a:r>
            <a:r>
              <a:rPr lang="en-US" altLang="ja-JP" sz="1600" dirty="0"/>
              <a:t>『</a:t>
            </a:r>
            <a:r>
              <a:rPr lang="ja-JP" altLang="en-US" sz="1600" dirty="0"/>
              <a:t>新居浜市ＩｏＴ推進ラボＨＰ</a:t>
            </a:r>
            <a:r>
              <a:rPr lang="en-US" altLang="ja-JP" sz="1600" dirty="0"/>
              <a:t>』</a:t>
            </a:r>
            <a:r>
              <a:rPr lang="ja-JP" altLang="en-US" sz="1600" dirty="0"/>
              <a:t>をご覧ください。</a:t>
            </a:r>
            <a:endParaRPr kumimoji="1" lang="ja-JP" altLang="en-US" sz="1800" dirty="0"/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05EE572E-942E-4395-BF56-634A3357D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01938"/>
              </p:ext>
            </p:extLst>
          </p:nvPr>
        </p:nvGraphicFramePr>
        <p:xfrm>
          <a:off x="534568" y="7766848"/>
          <a:ext cx="6705600" cy="2726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120">
                  <a:extLst>
                    <a:ext uri="{9D8B030D-6E8A-4147-A177-3AD203B41FA5}">
                      <a16:colId xmlns:a16="http://schemas.microsoft.com/office/drawing/2014/main" val="282107639"/>
                    </a:ext>
                  </a:extLst>
                </a:gridCol>
                <a:gridCol w="5364480">
                  <a:extLst>
                    <a:ext uri="{9D8B030D-6E8A-4147-A177-3AD203B41FA5}">
                      <a16:colId xmlns:a16="http://schemas.microsoft.com/office/drawing/2014/main" val="1906138406"/>
                    </a:ext>
                  </a:extLst>
                </a:gridCol>
              </a:tblGrid>
              <a:tr h="34165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　　　　　　　　　　　　</a:t>
                      </a:r>
                      <a:r>
                        <a:rPr kumimoji="1" lang="ja-JP" altLang="en-US" sz="1800" dirty="0"/>
                        <a:t>申込書</a:t>
                      </a:r>
                      <a:r>
                        <a:rPr kumimoji="1" lang="ja-JP" altLang="en-US" sz="2000" dirty="0"/>
                        <a:t>　      　</a:t>
                      </a:r>
                      <a:r>
                        <a:rPr kumimoji="1" lang="ja-JP" altLang="en-US" sz="1800" dirty="0"/>
                        <a:t>（申込期限：　１１</a:t>
                      </a:r>
                      <a:r>
                        <a:rPr kumimoji="1" lang="en-US" altLang="ja-JP" sz="1800" dirty="0"/>
                        <a:t>/</a:t>
                      </a:r>
                      <a:r>
                        <a:rPr kumimoji="1" lang="ja-JP" altLang="en-US" sz="1800" dirty="0"/>
                        <a:t>３０）   </a:t>
                      </a:r>
                      <a:endParaRPr kumimoji="1" lang="ja-JP" alt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94134"/>
                  </a:ext>
                </a:extLst>
              </a:tr>
              <a:tr h="2577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参加者</a:t>
                      </a:r>
                      <a:endParaRPr kumimoji="1" lang="en-US" altLang="ja-JP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団体で参加の場合、代表者名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507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参加人数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　　　　　　　名　　</a:t>
                      </a:r>
                      <a:r>
                        <a:rPr kumimoji="1" lang="ja-JP" altLang="en-US" sz="1100" dirty="0"/>
                        <a:t>（団体申込の場合、後日参加名簿の提出を依頼いたします）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773817"/>
                  </a:ext>
                </a:extLst>
              </a:tr>
              <a:tr h="5010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Mail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ja-JP" altLang="en-US" sz="1000" dirty="0"/>
                        <a:t>こちらのアドレスに</a:t>
                      </a:r>
                      <a:r>
                        <a:rPr kumimoji="1" lang="en-US" altLang="ja-JP" sz="1000"/>
                        <a:t>Teams</a:t>
                      </a:r>
                      <a:r>
                        <a:rPr kumimoji="1" lang="ja-JP" altLang="en-US" sz="1000"/>
                        <a:t>の</a:t>
                      </a:r>
                      <a:r>
                        <a:rPr kumimoji="1" lang="en-US" altLang="ja-JP" sz="1000" dirty="0"/>
                        <a:t>URL</a:t>
                      </a:r>
                      <a:r>
                        <a:rPr kumimoji="1" lang="ja-JP" altLang="en-US" sz="1000" dirty="0"/>
                        <a:t>を送付いたします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8757"/>
                  </a:ext>
                </a:extLst>
              </a:tr>
              <a:tr h="2137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TEL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972797"/>
                  </a:ext>
                </a:extLst>
              </a:tr>
              <a:tr h="3105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会社・学校</a:t>
                      </a:r>
                      <a:endParaRPr kumimoji="1" lang="en-US" altLang="ja-JP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　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178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参加日程</a:t>
                      </a:r>
                      <a:endParaRPr kumimoji="1" lang="en-US" altLang="ja-JP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両日　　　・　　　第１回　　　・　　　第２回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934244"/>
                  </a:ext>
                </a:extLst>
              </a:tr>
            </a:tbl>
          </a:graphicData>
        </a:graphic>
      </p:graphicFrame>
      <p:sp>
        <p:nvSpPr>
          <p:cNvPr id="10" name="タイトル 1">
            <a:extLst>
              <a:ext uri="{FF2B5EF4-FFF2-40B4-BE49-F238E27FC236}">
                <a16:creationId xmlns:a16="http://schemas.microsoft.com/office/drawing/2014/main" id="{E1EA5B6D-1F51-4EFA-96B8-63CAFC63B6C7}"/>
              </a:ext>
            </a:extLst>
          </p:cNvPr>
          <p:cNvSpPr txBox="1">
            <a:spLocks/>
          </p:cNvSpPr>
          <p:nvPr/>
        </p:nvSpPr>
        <p:spPr>
          <a:xfrm>
            <a:off x="534568" y="10647098"/>
            <a:ext cx="6705601" cy="259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4543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/>
              <a:t>この申込で得られた個人情報および企業情報は、本件に関する以外の目的では使用しません。　　</a:t>
            </a:r>
            <a:br>
              <a:rPr lang="en-US" altLang="ja-JP" sz="1200" dirty="0"/>
            </a:br>
            <a:r>
              <a:rPr lang="ja-JP" altLang="en-US" sz="1200" dirty="0"/>
              <a:t>　</a:t>
            </a:r>
            <a:endParaRPr lang="ja-JP" altLang="en-US" sz="1600" b="1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4992F186-32D6-479A-A643-47D0392A0D7C}"/>
              </a:ext>
            </a:extLst>
          </p:cNvPr>
          <p:cNvSpPr txBox="1">
            <a:spLocks/>
          </p:cNvSpPr>
          <p:nvPr/>
        </p:nvSpPr>
        <p:spPr>
          <a:xfrm>
            <a:off x="534567" y="6917722"/>
            <a:ext cx="6705601" cy="7820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4543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/>
              <a:t>下記申込書をご記入の上メールまたは</a:t>
            </a:r>
            <a:r>
              <a:rPr lang="en-US" altLang="ja-JP" sz="1800" dirty="0"/>
              <a:t>FAX</a:t>
            </a:r>
            <a:r>
              <a:rPr lang="ja-JP" altLang="en-US" sz="1800" dirty="0"/>
              <a:t>でお申込みいただくか、</a:t>
            </a:r>
            <a:endParaRPr lang="en-US" altLang="ja-JP" sz="1800" dirty="0"/>
          </a:p>
          <a:p>
            <a:r>
              <a:rPr lang="en-US" altLang="ja-JP" sz="1800" dirty="0"/>
              <a:t>URL</a:t>
            </a:r>
            <a:r>
              <a:rPr lang="ja-JP" altLang="en-US" sz="1800" dirty="0"/>
              <a:t>・</a:t>
            </a:r>
            <a:r>
              <a:rPr lang="en-US" altLang="ja-JP" sz="1800" dirty="0"/>
              <a:t>QR</a:t>
            </a:r>
            <a:r>
              <a:rPr lang="ja-JP" altLang="en-US" sz="1800" dirty="0"/>
              <a:t>の申込みフォームからお申込みください。</a:t>
            </a:r>
            <a:endParaRPr lang="en-US" altLang="ja-JP" sz="1800" dirty="0"/>
          </a:p>
          <a:p>
            <a:endParaRPr lang="en-US" altLang="ja-JP" sz="1800" dirty="0"/>
          </a:p>
          <a:p>
            <a:r>
              <a:rPr lang="ja-JP" altLang="en-US" sz="1800" dirty="0"/>
              <a:t>申込フォーム：</a:t>
            </a:r>
            <a:r>
              <a:rPr lang="en-US" altLang="ja-JP" sz="1800" b="1" dirty="0">
                <a:hlinkClick r:id="rId2"/>
              </a:rPr>
              <a:t>https://forms.gle/CNLMNzBvv7BzyBPK6</a:t>
            </a:r>
            <a:endParaRPr lang="en-US" altLang="ja-JP" sz="1800" b="1" dirty="0"/>
          </a:p>
          <a:p>
            <a:r>
              <a:rPr lang="ja-JP" altLang="en-US" sz="1800" dirty="0"/>
              <a:t>　</a:t>
            </a:r>
            <a:endParaRPr lang="ja-JP" altLang="en-US" sz="2400" b="1" dirty="0"/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826E2161-F86C-4E46-9E6D-51A0C1D69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393401"/>
              </p:ext>
            </p:extLst>
          </p:nvPr>
        </p:nvGraphicFramePr>
        <p:xfrm>
          <a:off x="534568" y="2945273"/>
          <a:ext cx="6705600" cy="361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804">
                  <a:extLst>
                    <a:ext uri="{9D8B030D-6E8A-4147-A177-3AD203B41FA5}">
                      <a16:colId xmlns:a16="http://schemas.microsoft.com/office/drawing/2014/main" val="2145679552"/>
                    </a:ext>
                  </a:extLst>
                </a:gridCol>
                <a:gridCol w="1185232">
                  <a:extLst>
                    <a:ext uri="{9D8B030D-6E8A-4147-A177-3AD203B41FA5}">
                      <a16:colId xmlns:a16="http://schemas.microsoft.com/office/drawing/2014/main" val="815001185"/>
                    </a:ext>
                  </a:extLst>
                </a:gridCol>
                <a:gridCol w="4197564">
                  <a:extLst>
                    <a:ext uri="{9D8B030D-6E8A-4147-A177-3AD203B41FA5}">
                      <a16:colId xmlns:a16="http://schemas.microsoft.com/office/drawing/2014/main" val="4480088"/>
                    </a:ext>
                  </a:extLst>
                </a:gridCol>
              </a:tblGrid>
              <a:tr h="546271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日時</a:t>
                      </a:r>
                      <a:endParaRPr kumimoji="1" lang="en-US" altLang="ja-JP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169109"/>
                  </a:ext>
                </a:extLst>
              </a:tr>
              <a:tr h="84627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第</a:t>
                      </a: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回</a:t>
                      </a:r>
                    </a:p>
                    <a:p>
                      <a:pPr algn="ctr"/>
                      <a:r>
                        <a:rPr kumimoji="1" lang="ja-JP" altLang="en-US" sz="1600" dirty="0"/>
                        <a:t>１２月２日（土）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9:00</a:t>
                      </a:r>
                      <a:r>
                        <a:rPr kumimoji="1" lang="ja-JP" altLang="en-US" sz="1600" dirty="0"/>
                        <a:t>～</a:t>
                      </a:r>
                      <a:endParaRPr kumimoji="1" lang="en-US" altLang="ja-JP" sz="1600" dirty="0"/>
                    </a:p>
                    <a:p>
                      <a:pPr algn="ctr"/>
                      <a:r>
                        <a:rPr kumimoji="1" lang="ja-JP" altLang="en-US" sz="1600" dirty="0"/>
                        <a:t>　</a:t>
                      </a:r>
                      <a:r>
                        <a:rPr kumimoji="1" lang="en-US" altLang="ja-JP" sz="1600" dirty="0"/>
                        <a:t>12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◎コンピュータの基礎 </a:t>
                      </a:r>
                    </a:p>
                    <a:p>
                      <a:r>
                        <a:rPr kumimoji="1" lang="ja-JP" altLang="en-US" sz="1200" dirty="0"/>
                        <a:t>　　・パソコン内部装置について（</a:t>
                      </a:r>
                      <a:r>
                        <a:rPr kumimoji="1" lang="en-US" altLang="ja-JP" sz="1200" dirty="0"/>
                        <a:t>CPU</a:t>
                      </a:r>
                      <a:r>
                        <a:rPr kumimoji="1" lang="ja-JP" altLang="en-US" sz="1200" dirty="0"/>
                        <a:t>・メモリなど）</a:t>
                      </a:r>
                    </a:p>
                    <a:p>
                      <a:r>
                        <a:rPr kumimoji="1" lang="ja-JP" altLang="en-US" sz="1200" dirty="0"/>
                        <a:t>　　・ハードウェア・ソフトウェアについて</a:t>
                      </a:r>
                    </a:p>
                    <a:p>
                      <a:r>
                        <a:rPr kumimoji="1" lang="ja-JP" altLang="en-US" sz="1200" dirty="0"/>
                        <a:t>　　・ディジタルデータについて（</a:t>
                      </a:r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進数など）　・</a:t>
                      </a:r>
                      <a:r>
                        <a:rPr kumimoji="1" lang="en-US" altLang="ja-JP" sz="1200" dirty="0"/>
                        <a:t>OS</a:t>
                      </a:r>
                      <a:r>
                        <a:rPr kumimoji="1" lang="ja-JP" altLang="en-US" sz="1200" dirty="0"/>
                        <a:t>について</a:t>
                      </a:r>
                    </a:p>
                    <a:p>
                      <a:r>
                        <a:rPr kumimoji="1" lang="ja-JP" altLang="en-US" sz="1200" dirty="0"/>
                        <a:t>◎ネットワークについて</a:t>
                      </a:r>
                    </a:p>
                    <a:p>
                      <a:r>
                        <a:rPr kumimoji="1" lang="ja-JP" altLang="en-US" sz="1200" dirty="0"/>
                        <a:t>　　・</a:t>
                      </a:r>
                      <a:r>
                        <a:rPr kumimoji="1" lang="en-US" altLang="ja-JP" sz="1200" dirty="0"/>
                        <a:t>LAN</a:t>
                      </a:r>
                      <a:r>
                        <a:rPr kumimoji="1" lang="ja-JP" altLang="en-US" sz="1200" dirty="0"/>
                        <a:t>と</a:t>
                      </a:r>
                      <a:r>
                        <a:rPr kumimoji="1" lang="en-US" altLang="ja-JP" sz="1200" dirty="0"/>
                        <a:t>WAN</a:t>
                      </a:r>
                      <a:r>
                        <a:rPr kumimoji="1" lang="ja-JP" altLang="en-US" sz="1200" dirty="0"/>
                        <a:t>　・プロトコルとパケット</a:t>
                      </a:r>
                    </a:p>
                    <a:p>
                      <a:r>
                        <a:rPr kumimoji="1" lang="ja-JP" altLang="en-US" sz="1200" dirty="0"/>
                        <a:t>　　・ネットワークを構成する装置　・</a:t>
                      </a:r>
                      <a:r>
                        <a:rPr kumimoji="1" lang="en-US" altLang="ja-JP" sz="1200" dirty="0"/>
                        <a:t>TCP/IP</a:t>
                      </a:r>
                      <a:r>
                        <a:rPr kumimoji="1" lang="ja-JP" altLang="en-US" sz="1200" dirty="0"/>
                        <a:t>を使ったネットワーク　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29697"/>
                  </a:ext>
                </a:extLst>
              </a:tr>
              <a:tr h="390448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16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479558"/>
                  </a:ext>
                </a:extLst>
              </a:tr>
              <a:tr h="9074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第</a:t>
                      </a:r>
                      <a:r>
                        <a:rPr kumimoji="1" lang="en-US" altLang="ja-JP" sz="2000" dirty="0"/>
                        <a:t>2</a:t>
                      </a:r>
                      <a:r>
                        <a:rPr kumimoji="1" lang="ja-JP" altLang="en-US" sz="2000" dirty="0"/>
                        <a:t>回</a:t>
                      </a:r>
                    </a:p>
                    <a:p>
                      <a:pPr algn="ctr"/>
                      <a:r>
                        <a:rPr kumimoji="1" lang="ja-JP" altLang="en-US" sz="1600" dirty="0"/>
                        <a:t>１２月９日（土）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9:00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12:00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◎システム開発について </a:t>
                      </a:r>
                    </a:p>
                    <a:p>
                      <a:r>
                        <a:rPr kumimoji="1" lang="ja-JP" altLang="en-US" sz="1200" dirty="0"/>
                        <a:t>　　・開発の流れ　・開発の手法　・業務のモデル化　など</a:t>
                      </a:r>
                    </a:p>
                    <a:p>
                      <a:r>
                        <a:rPr kumimoji="1" lang="ja-JP" altLang="en-US" sz="1200" dirty="0"/>
                        <a:t>◎経営戦略のための業務改善と分析手法</a:t>
                      </a:r>
                    </a:p>
                    <a:p>
                      <a:r>
                        <a:rPr kumimoji="1" lang="ja-JP" altLang="en-US" sz="1200" dirty="0"/>
                        <a:t>　　・</a:t>
                      </a:r>
                      <a:r>
                        <a:rPr kumimoji="1" lang="en-US" altLang="ja-JP" sz="1200" dirty="0"/>
                        <a:t>PDCA</a:t>
                      </a:r>
                      <a:r>
                        <a:rPr kumimoji="1" lang="ja-JP" altLang="en-US" sz="1200" dirty="0"/>
                        <a:t>サイクルとデータ整理技法　・グラフ　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　　・</a:t>
                      </a:r>
                      <a:r>
                        <a:rPr kumimoji="1" lang="en-US" altLang="ja-JP" sz="1200" dirty="0"/>
                        <a:t>QC</a:t>
                      </a:r>
                      <a:r>
                        <a:rPr kumimoji="1" lang="ja-JP" altLang="en-US" sz="1200" dirty="0"/>
                        <a:t>七つ道具（製品管理手法）　など</a:t>
                      </a:r>
                    </a:p>
                    <a:p>
                      <a:r>
                        <a:rPr kumimoji="1" lang="ja-JP" altLang="en-US" sz="1200" dirty="0"/>
                        <a:t>◎その他</a:t>
                      </a:r>
                    </a:p>
                    <a:p>
                      <a:r>
                        <a:rPr kumimoji="1" lang="ja-JP" altLang="en-US" sz="1200" dirty="0"/>
                        <a:t>　　・セキュリティについて </a:t>
                      </a:r>
                    </a:p>
                  </a:txBody>
                  <a:tcPr anchor="ctr">
                    <a:solidFill>
                      <a:schemeClr val="accent1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79115"/>
                  </a:ext>
                </a:extLst>
              </a:tr>
              <a:tr h="73107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13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r>
                        <a:rPr kumimoji="1" lang="ja-JP" altLang="en-US" sz="1600" dirty="0"/>
                        <a:t>～</a:t>
                      </a:r>
                      <a:r>
                        <a:rPr kumimoji="1" lang="en-US" altLang="ja-JP" sz="1600" dirty="0"/>
                        <a:t>16</a:t>
                      </a:r>
                      <a:r>
                        <a:rPr kumimoji="1" lang="ja-JP" altLang="en-US" sz="1600" dirty="0"/>
                        <a:t>：</a:t>
                      </a:r>
                      <a:r>
                        <a:rPr kumimoji="1" lang="en-US" altLang="ja-JP" sz="1600" dirty="0"/>
                        <a:t>00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999747"/>
                  </a:ext>
                </a:extLst>
              </a:tr>
            </a:tbl>
          </a:graphicData>
        </a:graphic>
      </p:graphicFrame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178" y="533420"/>
            <a:ext cx="601668" cy="105594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D83387E-BB1F-4ACB-A922-7EEDD4598B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8950" y="6935513"/>
            <a:ext cx="764261" cy="76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90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</Template>
  <TotalTime>0</TotalTime>
  <Words>563</Words>
  <Application>Microsoft Office PowerPoint</Application>
  <PresentationFormat>ユーザー設定</PresentationFormat>
  <Paragraphs>67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 ITﾊﾟｽﾎﾟｰﾄのメリット ①試験勉強を通じ、幅広い分野の基礎知識が取得可能！ ②組織のIT力向上に！コンプライアンス強化に！ ③就職、進学等で役立つ国家試験！  『新居浜市デジタルアンバサダークラブ』　について 　未来の新居浜のデジタルを牽引する人材を応援します。 　【登録資格】　ITパスポートを取得し、デジタル技術の学習意欲がある方。 　【登録特典】　あかがねポイント　５００ポイント贈呈 　　※　詳細は『新居浜市ＩｏＴ推進ラボＨＰ』をご覧ください。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2013-07-10T10:25:08Z</dcterms:created>
  <dcterms:modified xsi:type="dcterms:W3CDTF">2023-10-13T04:42:08Z</dcterms:modified>
</cp:coreProperties>
</file>