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hyperlink" Target="https://forms.gle/7Z6gk33ujajLtEuV7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8.jp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805" y="4520443"/>
            <a:ext cx="1905113" cy="28610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93952" y="610857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Poppins"/>
                <a:cs typeface="Poppins"/>
              </a:rPr>
              <a:t>Live </a:t>
            </a:r>
            <a:r>
              <a:rPr sz="1200" spc="-25" dirty="0">
                <a:solidFill>
                  <a:srgbClr val="231F20"/>
                </a:solidFill>
                <a:latin typeface="Poppins"/>
                <a:cs typeface="Poppins"/>
              </a:rPr>
              <a:t>at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F400FAE8-EDFF-FB09-FEE2-F86C6008485C}"/>
              </a:ext>
            </a:extLst>
          </p:cNvPr>
          <p:cNvGrpSpPr/>
          <p:nvPr/>
        </p:nvGrpSpPr>
        <p:grpSpPr>
          <a:xfrm>
            <a:off x="0" y="0"/>
            <a:ext cx="7562691" cy="10692612"/>
            <a:chOff x="0" y="0"/>
            <a:chExt cx="7562691" cy="10692612"/>
          </a:xfrm>
        </p:grpSpPr>
        <p:sp>
          <p:nvSpPr>
            <p:cNvPr id="6" name="object 6"/>
            <p:cNvSpPr/>
            <p:nvPr/>
          </p:nvSpPr>
          <p:spPr>
            <a:xfrm>
              <a:off x="6073491" y="284811"/>
              <a:ext cx="314960" cy="314960"/>
            </a:xfrm>
            <a:custGeom>
              <a:avLst/>
              <a:gdLst/>
              <a:ahLst/>
              <a:cxnLst/>
              <a:rect l="l" t="t" r="r" b="b"/>
              <a:pathLst>
                <a:path w="314960" h="314959">
                  <a:moveTo>
                    <a:pt x="157340" y="0"/>
                  </a:moveTo>
                  <a:lnTo>
                    <a:pt x="107609" y="8021"/>
                  </a:lnTo>
                  <a:lnTo>
                    <a:pt x="64418" y="30360"/>
                  </a:lnTo>
                  <a:lnTo>
                    <a:pt x="30358" y="64424"/>
                  </a:lnTo>
                  <a:lnTo>
                    <a:pt x="8021" y="107622"/>
                  </a:lnTo>
                  <a:lnTo>
                    <a:pt x="0" y="157365"/>
                  </a:lnTo>
                  <a:lnTo>
                    <a:pt x="8021" y="207096"/>
                  </a:lnTo>
                  <a:lnTo>
                    <a:pt x="30358" y="250287"/>
                  </a:lnTo>
                  <a:lnTo>
                    <a:pt x="64418" y="284347"/>
                  </a:lnTo>
                  <a:lnTo>
                    <a:pt x="107609" y="306684"/>
                  </a:lnTo>
                  <a:lnTo>
                    <a:pt x="157340" y="314705"/>
                  </a:lnTo>
                  <a:lnTo>
                    <a:pt x="207083" y="306684"/>
                  </a:lnTo>
                  <a:lnTo>
                    <a:pt x="250281" y="284347"/>
                  </a:lnTo>
                  <a:lnTo>
                    <a:pt x="284345" y="250287"/>
                  </a:lnTo>
                  <a:lnTo>
                    <a:pt x="306684" y="207096"/>
                  </a:lnTo>
                  <a:lnTo>
                    <a:pt x="314705" y="157365"/>
                  </a:lnTo>
                  <a:lnTo>
                    <a:pt x="306684" y="107622"/>
                  </a:lnTo>
                  <a:lnTo>
                    <a:pt x="284345" y="64424"/>
                  </a:lnTo>
                  <a:lnTo>
                    <a:pt x="250281" y="30360"/>
                  </a:lnTo>
                  <a:lnTo>
                    <a:pt x="207083" y="8021"/>
                  </a:lnTo>
                  <a:lnTo>
                    <a:pt x="157340" y="0"/>
                  </a:lnTo>
                  <a:close/>
                </a:path>
              </a:pathLst>
            </a:custGeom>
            <a:solidFill>
              <a:srgbClr val="2B3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047" y="383936"/>
              <a:ext cx="168661" cy="1141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38227" y="370141"/>
              <a:ext cx="561975" cy="137160"/>
            </a:xfrm>
            <a:custGeom>
              <a:avLst/>
              <a:gdLst/>
              <a:ahLst/>
              <a:cxnLst/>
              <a:rect l="l" t="t" r="r" b="b"/>
              <a:pathLst>
                <a:path w="561975" h="137159">
                  <a:moveTo>
                    <a:pt x="127685" y="118465"/>
                  </a:moveTo>
                  <a:lnTo>
                    <a:pt x="125425" y="110337"/>
                  </a:lnTo>
                  <a:lnTo>
                    <a:pt x="117538" y="108115"/>
                  </a:lnTo>
                  <a:lnTo>
                    <a:pt x="101676" y="109435"/>
                  </a:lnTo>
                  <a:lnTo>
                    <a:pt x="45123" y="109435"/>
                  </a:lnTo>
                  <a:lnTo>
                    <a:pt x="120002" y="34036"/>
                  </a:lnTo>
                  <a:lnTo>
                    <a:pt x="121170" y="20193"/>
                  </a:lnTo>
                  <a:lnTo>
                    <a:pt x="119761" y="13030"/>
                  </a:lnTo>
                  <a:lnTo>
                    <a:pt x="114147" y="10261"/>
                  </a:lnTo>
                  <a:lnTo>
                    <a:pt x="102692" y="9588"/>
                  </a:lnTo>
                  <a:lnTo>
                    <a:pt x="1320" y="9588"/>
                  </a:lnTo>
                  <a:lnTo>
                    <a:pt x="0" y="24028"/>
                  </a:lnTo>
                  <a:lnTo>
                    <a:pt x="2209" y="31445"/>
                  </a:lnTo>
                  <a:lnTo>
                    <a:pt x="10350" y="34175"/>
                  </a:lnTo>
                  <a:lnTo>
                    <a:pt x="26797" y="34569"/>
                  </a:lnTo>
                  <a:lnTo>
                    <a:pt x="83337" y="34569"/>
                  </a:lnTo>
                  <a:lnTo>
                    <a:pt x="7937" y="109435"/>
                  </a:lnTo>
                  <a:lnTo>
                    <a:pt x="8559" y="124739"/>
                  </a:lnTo>
                  <a:lnTo>
                    <a:pt x="10998" y="132499"/>
                  </a:lnTo>
                  <a:lnTo>
                    <a:pt x="17259" y="135089"/>
                  </a:lnTo>
                  <a:lnTo>
                    <a:pt x="29337" y="134912"/>
                  </a:lnTo>
                  <a:lnTo>
                    <a:pt x="126644" y="134912"/>
                  </a:lnTo>
                  <a:lnTo>
                    <a:pt x="127685" y="118465"/>
                  </a:lnTo>
                  <a:close/>
                </a:path>
                <a:path w="561975" h="137159">
                  <a:moveTo>
                    <a:pt x="246507" y="72250"/>
                  </a:moveTo>
                  <a:lnTo>
                    <a:pt x="241541" y="47663"/>
                  </a:lnTo>
                  <a:lnTo>
                    <a:pt x="232346" y="34036"/>
                  </a:lnTo>
                  <a:lnTo>
                    <a:pt x="228003" y="27597"/>
                  </a:lnTo>
                  <a:lnTo>
                    <a:pt x="221526" y="23241"/>
                  </a:lnTo>
                  <a:lnTo>
                    <a:pt x="221526" y="72250"/>
                  </a:lnTo>
                  <a:lnTo>
                    <a:pt x="218516" y="87134"/>
                  </a:lnTo>
                  <a:lnTo>
                    <a:pt x="210337" y="99275"/>
                  </a:lnTo>
                  <a:lnTo>
                    <a:pt x="198183" y="107467"/>
                  </a:lnTo>
                  <a:lnTo>
                    <a:pt x="183324" y="110464"/>
                  </a:lnTo>
                  <a:lnTo>
                    <a:pt x="168452" y="107467"/>
                  </a:lnTo>
                  <a:lnTo>
                    <a:pt x="156298" y="99275"/>
                  </a:lnTo>
                  <a:lnTo>
                    <a:pt x="148107" y="87134"/>
                  </a:lnTo>
                  <a:lnTo>
                    <a:pt x="145110" y="72250"/>
                  </a:lnTo>
                  <a:lnTo>
                    <a:pt x="148107" y="57378"/>
                  </a:lnTo>
                  <a:lnTo>
                    <a:pt x="156298" y="45237"/>
                  </a:lnTo>
                  <a:lnTo>
                    <a:pt x="168452" y="37045"/>
                  </a:lnTo>
                  <a:lnTo>
                    <a:pt x="183324" y="34036"/>
                  </a:lnTo>
                  <a:lnTo>
                    <a:pt x="198183" y="37045"/>
                  </a:lnTo>
                  <a:lnTo>
                    <a:pt x="210337" y="45237"/>
                  </a:lnTo>
                  <a:lnTo>
                    <a:pt x="218516" y="57378"/>
                  </a:lnTo>
                  <a:lnTo>
                    <a:pt x="221526" y="72250"/>
                  </a:lnTo>
                  <a:lnTo>
                    <a:pt x="221526" y="23241"/>
                  </a:lnTo>
                  <a:lnTo>
                    <a:pt x="207911" y="14058"/>
                  </a:lnTo>
                  <a:lnTo>
                    <a:pt x="183324" y="9093"/>
                  </a:lnTo>
                  <a:lnTo>
                    <a:pt x="158737" y="14058"/>
                  </a:lnTo>
                  <a:lnTo>
                    <a:pt x="138658" y="27597"/>
                  </a:lnTo>
                  <a:lnTo>
                    <a:pt x="125120" y="47663"/>
                  </a:lnTo>
                  <a:lnTo>
                    <a:pt x="120154" y="72250"/>
                  </a:lnTo>
                  <a:lnTo>
                    <a:pt x="125120" y="96850"/>
                  </a:lnTo>
                  <a:lnTo>
                    <a:pt x="138658" y="116928"/>
                  </a:lnTo>
                  <a:lnTo>
                    <a:pt x="158737" y="130467"/>
                  </a:lnTo>
                  <a:lnTo>
                    <a:pt x="183324" y="135432"/>
                  </a:lnTo>
                  <a:lnTo>
                    <a:pt x="207911" y="130467"/>
                  </a:lnTo>
                  <a:lnTo>
                    <a:pt x="228003" y="116928"/>
                  </a:lnTo>
                  <a:lnTo>
                    <a:pt x="232359" y="110464"/>
                  </a:lnTo>
                  <a:lnTo>
                    <a:pt x="241541" y="96850"/>
                  </a:lnTo>
                  <a:lnTo>
                    <a:pt x="246507" y="72250"/>
                  </a:lnTo>
                  <a:close/>
                </a:path>
                <a:path w="561975" h="137159">
                  <a:moveTo>
                    <a:pt x="378968" y="72250"/>
                  </a:moveTo>
                  <a:lnTo>
                    <a:pt x="374002" y="47663"/>
                  </a:lnTo>
                  <a:lnTo>
                    <a:pt x="364807" y="34036"/>
                  </a:lnTo>
                  <a:lnTo>
                    <a:pt x="360464" y="27597"/>
                  </a:lnTo>
                  <a:lnTo>
                    <a:pt x="353987" y="23241"/>
                  </a:lnTo>
                  <a:lnTo>
                    <a:pt x="353987" y="72250"/>
                  </a:lnTo>
                  <a:lnTo>
                    <a:pt x="350989" y="87134"/>
                  </a:lnTo>
                  <a:lnTo>
                    <a:pt x="342798" y="99275"/>
                  </a:lnTo>
                  <a:lnTo>
                    <a:pt x="330657" y="107467"/>
                  </a:lnTo>
                  <a:lnTo>
                    <a:pt x="315785" y="110464"/>
                  </a:lnTo>
                  <a:lnTo>
                    <a:pt x="300913" y="107467"/>
                  </a:lnTo>
                  <a:lnTo>
                    <a:pt x="288772" y="99275"/>
                  </a:lnTo>
                  <a:lnTo>
                    <a:pt x="280581" y="87134"/>
                  </a:lnTo>
                  <a:lnTo>
                    <a:pt x="277571" y="72250"/>
                  </a:lnTo>
                  <a:lnTo>
                    <a:pt x="280581" y="57378"/>
                  </a:lnTo>
                  <a:lnTo>
                    <a:pt x="288772" y="45237"/>
                  </a:lnTo>
                  <a:lnTo>
                    <a:pt x="300913" y="37045"/>
                  </a:lnTo>
                  <a:lnTo>
                    <a:pt x="315785" y="34036"/>
                  </a:lnTo>
                  <a:lnTo>
                    <a:pt x="330657" y="37045"/>
                  </a:lnTo>
                  <a:lnTo>
                    <a:pt x="342798" y="45237"/>
                  </a:lnTo>
                  <a:lnTo>
                    <a:pt x="350989" y="57378"/>
                  </a:lnTo>
                  <a:lnTo>
                    <a:pt x="353987" y="72250"/>
                  </a:lnTo>
                  <a:lnTo>
                    <a:pt x="353987" y="23241"/>
                  </a:lnTo>
                  <a:lnTo>
                    <a:pt x="340385" y="14058"/>
                  </a:lnTo>
                  <a:lnTo>
                    <a:pt x="315785" y="9093"/>
                  </a:lnTo>
                  <a:lnTo>
                    <a:pt x="291198" y="14058"/>
                  </a:lnTo>
                  <a:lnTo>
                    <a:pt x="271119" y="27597"/>
                  </a:lnTo>
                  <a:lnTo>
                    <a:pt x="257581" y="47663"/>
                  </a:lnTo>
                  <a:lnTo>
                    <a:pt x="252615" y="72250"/>
                  </a:lnTo>
                  <a:lnTo>
                    <a:pt x="257581" y="96850"/>
                  </a:lnTo>
                  <a:lnTo>
                    <a:pt x="271119" y="116928"/>
                  </a:lnTo>
                  <a:lnTo>
                    <a:pt x="291198" y="130467"/>
                  </a:lnTo>
                  <a:lnTo>
                    <a:pt x="315785" y="135432"/>
                  </a:lnTo>
                  <a:lnTo>
                    <a:pt x="340385" y="130467"/>
                  </a:lnTo>
                  <a:lnTo>
                    <a:pt x="360464" y="116928"/>
                  </a:lnTo>
                  <a:lnTo>
                    <a:pt x="364820" y="110464"/>
                  </a:lnTo>
                  <a:lnTo>
                    <a:pt x="374002" y="96850"/>
                  </a:lnTo>
                  <a:lnTo>
                    <a:pt x="378968" y="72250"/>
                  </a:lnTo>
                  <a:close/>
                </a:path>
                <a:path w="561975" h="137159">
                  <a:moveTo>
                    <a:pt x="561708" y="57480"/>
                  </a:moveTo>
                  <a:lnTo>
                    <a:pt x="554748" y="18961"/>
                  </a:lnTo>
                  <a:lnTo>
                    <a:pt x="515340" y="9093"/>
                  </a:lnTo>
                  <a:lnTo>
                    <a:pt x="498640" y="8788"/>
                  </a:lnTo>
                  <a:lnTo>
                    <a:pt x="488683" y="10490"/>
                  </a:lnTo>
                  <a:lnTo>
                    <a:pt x="481558" y="15824"/>
                  </a:lnTo>
                  <a:lnTo>
                    <a:pt x="473316" y="26403"/>
                  </a:lnTo>
                  <a:lnTo>
                    <a:pt x="455498" y="7239"/>
                  </a:lnTo>
                  <a:lnTo>
                    <a:pt x="442734" y="0"/>
                  </a:lnTo>
                  <a:lnTo>
                    <a:pt x="428891" y="3924"/>
                  </a:lnTo>
                  <a:lnTo>
                    <a:pt x="407847" y="18249"/>
                  </a:lnTo>
                  <a:lnTo>
                    <a:pt x="399681" y="10109"/>
                  </a:lnTo>
                  <a:lnTo>
                    <a:pt x="384937" y="9093"/>
                  </a:lnTo>
                  <a:lnTo>
                    <a:pt x="384937" y="134912"/>
                  </a:lnTo>
                  <a:lnTo>
                    <a:pt x="398792" y="137160"/>
                  </a:lnTo>
                  <a:lnTo>
                    <a:pt x="406006" y="135737"/>
                  </a:lnTo>
                  <a:lnTo>
                    <a:pt x="408927" y="128689"/>
                  </a:lnTo>
                  <a:lnTo>
                    <a:pt x="409892" y="114046"/>
                  </a:lnTo>
                  <a:lnTo>
                    <a:pt x="409892" y="60045"/>
                  </a:lnTo>
                  <a:lnTo>
                    <a:pt x="410870" y="45300"/>
                  </a:lnTo>
                  <a:lnTo>
                    <a:pt x="413905" y="37680"/>
                  </a:lnTo>
                  <a:lnTo>
                    <a:pt x="421424" y="34747"/>
                  </a:lnTo>
                  <a:lnTo>
                    <a:pt x="435864" y="34048"/>
                  </a:lnTo>
                  <a:lnTo>
                    <a:pt x="449732" y="35001"/>
                  </a:lnTo>
                  <a:lnTo>
                    <a:pt x="456946" y="37922"/>
                  </a:lnTo>
                  <a:lnTo>
                    <a:pt x="459867" y="45148"/>
                  </a:lnTo>
                  <a:lnTo>
                    <a:pt x="460832" y="59016"/>
                  </a:lnTo>
                  <a:lnTo>
                    <a:pt x="460832" y="114541"/>
                  </a:lnTo>
                  <a:lnTo>
                    <a:pt x="462102" y="127469"/>
                  </a:lnTo>
                  <a:lnTo>
                    <a:pt x="465226" y="133896"/>
                  </a:lnTo>
                  <a:lnTo>
                    <a:pt x="472643" y="135737"/>
                  </a:lnTo>
                  <a:lnTo>
                    <a:pt x="486803" y="134912"/>
                  </a:lnTo>
                  <a:lnTo>
                    <a:pt x="486803" y="59512"/>
                  </a:lnTo>
                  <a:lnTo>
                    <a:pt x="487502" y="43929"/>
                  </a:lnTo>
                  <a:lnTo>
                    <a:pt x="490448" y="36080"/>
                  </a:lnTo>
                  <a:lnTo>
                    <a:pt x="498068" y="33591"/>
                  </a:lnTo>
                  <a:lnTo>
                    <a:pt x="512800" y="34048"/>
                  </a:lnTo>
                  <a:lnTo>
                    <a:pt x="525195" y="35242"/>
                  </a:lnTo>
                  <a:lnTo>
                    <a:pt x="531710" y="37871"/>
                  </a:lnTo>
                  <a:lnTo>
                    <a:pt x="534504" y="43929"/>
                  </a:lnTo>
                  <a:lnTo>
                    <a:pt x="535711" y="55435"/>
                  </a:lnTo>
                  <a:lnTo>
                    <a:pt x="535711" y="107924"/>
                  </a:lnTo>
                  <a:lnTo>
                    <a:pt x="534974" y="125247"/>
                  </a:lnTo>
                  <a:lnTo>
                    <a:pt x="537425" y="133832"/>
                  </a:lnTo>
                  <a:lnTo>
                    <a:pt x="545528" y="136207"/>
                  </a:lnTo>
                  <a:lnTo>
                    <a:pt x="561708" y="134912"/>
                  </a:lnTo>
                  <a:lnTo>
                    <a:pt x="561708" y="57480"/>
                  </a:lnTo>
                  <a:close/>
                </a:path>
              </a:pathLst>
            </a:custGeom>
            <a:solidFill>
              <a:srgbClr val="2B3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3523" y="0"/>
              <a:ext cx="2736469" cy="106920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7510" y="614693"/>
              <a:ext cx="1885181" cy="35815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2697" y="6084274"/>
              <a:ext cx="2109994" cy="45152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0489" y="11303"/>
              <a:ext cx="2533091" cy="106806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57" y="968391"/>
              <a:ext cx="7528243" cy="16886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450" y="1079500"/>
              <a:ext cx="7434757" cy="14678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195" y="1079500"/>
              <a:ext cx="7475855" cy="1498363"/>
            </a:xfrm>
            <a:custGeom>
              <a:avLst/>
              <a:gdLst/>
              <a:ahLst/>
              <a:cxnLst/>
              <a:rect l="l" t="t" r="r" b="b"/>
              <a:pathLst>
                <a:path w="7475855" h="1666875">
                  <a:moveTo>
                    <a:pt x="7475332" y="0"/>
                  </a:moveTo>
                  <a:lnTo>
                    <a:pt x="0" y="0"/>
                  </a:lnTo>
                  <a:lnTo>
                    <a:pt x="0" y="41846"/>
                  </a:lnTo>
                  <a:lnTo>
                    <a:pt x="7394167" y="41846"/>
                  </a:lnTo>
                  <a:lnTo>
                    <a:pt x="6266661" y="1625028"/>
                  </a:lnTo>
                  <a:lnTo>
                    <a:pt x="0" y="1625028"/>
                  </a:lnTo>
                  <a:lnTo>
                    <a:pt x="0" y="1666862"/>
                  </a:lnTo>
                  <a:lnTo>
                    <a:pt x="6288225" y="1666862"/>
                  </a:lnTo>
                  <a:lnTo>
                    <a:pt x="74753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34244" y="3850758"/>
              <a:ext cx="1621062" cy="208415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292883" y="3576222"/>
              <a:ext cx="109855" cy="762000"/>
            </a:xfrm>
            <a:custGeom>
              <a:avLst/>
              <a:gdLst/>
              <a:ahLst/>
              <a:cxnLst/>
              <a:rect l="l" t="t" r="r" b="b"/>
              <a:pathLst>
                <a:path w="109854" h="762000">
                  <a:moveTo>
                    <a:pt x="88811" y="0"/>
                  </a:moveTo>
                  <a:lnTo>
                    <a:pt x="0" y="8508"/>
                  </a:lnTo>
                  <a:lnTo>
                    <a:pt x="20761" y="356737"/>
                  </a:lnTo>
                  <a:lnTo>
                    <a:pt x="30695" y="546385"/>
                  </a:lnTo>
                  <a:lnTo>
                    <a:pt x="32514" y="643670"/>
                  </a:lnTo>
                  <a:lnTo>
                    <a:pt x="28930" y="714806"/>
                  </a:lnTo>
                  <a:lnTo>
                    <a:pt x="37002" y="761554"/>
                  </a:lnTo>
                  <a:lnTo>
                    <a:pt x="61769" y="760212"/>
                  </a:lnTo>
                  <a:lnTo>
                    <a:pt x="87884" y="738834"/>
                  </a:lnTo>
                  <a:lnTo>
                    <a:pt x="99999" y="725474"/>
                  </a:lnTo>
                  <a:lnTo>
                    <a:pt x="98314" y="536047"/>
                  </a:lnTo>
                  <a:lnTo>
                    <a:pt x="98563" y="427591"/>
                  </a:lnTo>
                  <a:lnTo>
                    <a:pt x="101476" y="359323"/>
                  </a:lnTo>
                  <a:lnTo>
                    <a:pt x="107784" y="290461"/>
                  </a:lnTo>
                  <a:lnTo>
                    <a:pt x="109465" y="198533"/>
                  </a:lnTo>
                  <a:lnTo>
                    <a:pt x="102427" y="103859"/>
                  </a:lnTo>
                  <a:lnTo>
                    <a:pt x="93324" y="29870"/>
                  </a:lnTo>
                  <a:lnTo>
                    <a:pt x="88811" y="0"/>
                  </a:lnTo>
                  <a:close/>
                </a:path>
              </a:pathLst>
            </a:custGeom>
            <a:solidFill>
              <a:srgbClr val="E1B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92136" y="4291029"/>
              <a:ext cx="228552" cy="22594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92440" y="3651599"/>
              <a:ext cx="109855" cy="762000"/>
            </a:xfrm>
            <a:custGeom>
              <a:avLst/>
              <a:gdLst/>
              <a:ahLst/>
              <a:cxnLst/>
              <a:rect l="l" t="t" r="r" b="b"/>
              <a:pathLst>
                <a:path w="109854" h="762000">
                  <a:moveTo>
                    <a:pt x="88811" y="0"/>
                  </a:moveTo>
                  <a:lnTo>
                    <a:pt x="0" y="8508"/>
                  </a:lnTo>
                  <a:lnTo>
                    <a:pt x="20761" y="356737"/>
                  </a:lnTo>
                  <a:lnTo>
                    <a:pt x="30695" y="546385"/>
                  </a:lnTo>
                  <a:lnTo>
                    <a:pt x="32514" y="643670"/>
                  </a:lnTo>
                  <a:lnTo>
                    <a:pt x="28930" y="714806"/>
                  </a:lnTo>
                  <a:lnTo>
                    <a:pt x="37002" y="761554"/>
                  </a:lnTo>
                  <a:lnTo>
                    <a:pt x="61769" y="760212"/>
                  </a:lnTo>
                  <a:lnTo>
                    <a:pt x="87884" y="738834"/>
                  </a:lnTo>
                  <a:lnTo>
                    <a:pt x="99999" y="725474"/>
                  </a:lnTo>
                  <a:lnTo>
                    <a:pt x="98314" y="536047"/>
                  </a:lnTo>
                  <a:lnTo>
                    <a:pt x="98563" y="427591"/>
                  </a:lnTo>
                  <a:lnTo>
                    <a:pt x="101476" y="359323"/>
                  </a:lnTo>
                  <a:lnTo>
                    <a:pt x="107784" y="290461"/>
                  </a:lnTo>
                  <a:lnTo>
                    <a:pt x="109465" y="198533"/>
                  </a:lnTo>
                  <a:lnTo>
                    <a:pt x="102427" y="103859"/>
                  </a:lnTo>
                  <a:lnTo>
                    <a:pt x="93324" y="29870"/>
                  </a:lnTo>
                  <a:lnTo>
                    <a:pt x="88811" y="0"/>
                  </a:lnTo>
                  <a:close/>
                </a:path>
              </a:pathLst>
            </a:custGeom>
            <a:solidFill>
              <a:srgbClr val="F5D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52137" y="3148603"/>
              <a:ext cx="443865" cy="934719"/>
            </a:xfrm>
            <a:custGeom>
              <a:avLst/>
              <a:gdLst/>
              <a:ahLst/>
              <a:cxnLst/>
              <a:rect l="l" t="t" r="r" b="b"/>
              <a:pathLst>
                <a:path w="443864" h="934720">
                  <a:moveTo>
                    <a:pt x="363245" y="0"/>
                  </a:moveTo>
                  <a:lnTo>
                    <a:pt x="107124" y="29311"/>
                  </a:lnTo>
                  <a:lnTo>
                    <a:pt x="85411" y="67816"/>
                  </a:lnTo>
                  <a:lnTo>
                    <a:pt x="72964" y="118654"/>
                  </a:lnTo>
                  <a:lnTo>
                    <a:pt x="65094" y="216029"/>
                  </a:lnTo>
                  <a:lnTo>
                    <a:pt x="57111" y="394144"/>
                  </a:lnTo>
                  <a:lnTo>
                    <a:pt x="42787" y="592530"/>
                  </a:lnTo>
                  <a:lnTo>
                    <a:pt x="23755" y="730116"/>
                  </a:lnTo>
                  <a:lnTo>
                    <a:pt x="7123" y="810228"/>
                  </a:lnTo>
                  <a:lnTo>
                    <a:pt x="0" y="836193"/>
                  </a:lnTo>
                  <a:lnTo>
                    <a:pt x="175015" y="911028"/>
                  </a:lnTo>
                  <a:lnTo>
                    <a:pt x="279557" y="934386"/>
                  </a:lnTo>
                  <a:lnTo>
                    <a:pt x="355206" y="904837"/>
                  </a:lnTo>
                  <a:lnTo>
                    <a:pt x="443547" y="820953"/>
                  </a:lnTo>
                  <a:lnTo>
                    <a:pt x="400507" y="679012"/>
                  </a:lnTo>
                  <a:lnTo>
                    <a:pt x="381693" y="589535"/>
                  </a:lnTo>
                  <a:lnTo>
                    <a:pt x="383084" y="514577"/>
                  </a:lnTo>
                  <a:lnTo>
                    <a:pt x="412505" y="349206"/>
                  </a:lnTo>
                  <a:lnTo>
                    <a:pt x="420238" y="288406"/>
                  </a:lnTo>
                  <a:lnTo>
                    <a:pt x="423867" y="233600"/>
                  </a:lnTo>
                  <a:lnTo>
                    <a:pt x="423403" y="184595"/>
                  </a:lnTo>
                  <a:lnTo>
                    <a:pt x="418857" y="141200"/>
                  </a:lnTo>
                  <a:lnTo>
                    <a:pt x="410240" y="103223"/>
                  </a:lnTo>
                  <a:lnTo>
                    <a:pt x="397560" y="70472"/>
                  </a:lnTo>
                  <a:lnTo>
                    <a:pt x="363245" y="0"/>
                  </a:lnTo>
                  <a:close/>
                </a:path>
              </a:pathLst>
            </a:custGeom>
            <a:solidFill>
              <a:srgbClr val="AEB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52135" y="3563134"/>
              <a:ext cx="443865" cy="520065"/>
            </a:xfrm>
            <a:custGeom>
              <a:avLst/>
              <a:gdLst/>
              <a:ahLst/>
              <a:cxnLst/>
              <a:rect l="l" t="t" r="r" b="b"/>
              <a:pathLst>
                <a:path w="443864" h="520064">
                  <a:moveTo>
                    <a:pt x="55640" y="0"/>
                  </a:moveTo>
                  <a:lnTo>
                    <a:pt x="42787" y="177998"/>
                  </a:lnTo>
                  <a:lnTo>
                    <a:pt x="23755" y="315580"/>
                  </a:lnTo>
                  <a:lnTo>
                    <a:pt x="7123" y="395691"/>
                  </a:lnTo>
                  <a:lnTo>
                    <a:pt x="0" y="421656"/>
                  </a:lnTo>
                  <a:lnTo>
                    <a:pt x="175015" y="496498"/>
                  </a:lnTo>
                  <a:lnTo>
                    <a:pt x="279558" y="519858"/>
                  </a:lnTo>
                  <a:lnTo>
                    <a:pt x="355212" y="490307"/>
                  </a:lnTo>
                  <a:lnTo>
                    <a:pt x="443560" y="406416"/>
                  </a:lnTo>
                  <a:lnTo>
                    <a:pt x="411092" y="299358"/>
                  </a:lnTo>
                  <a:lnTo>
                    <a:pt x="404166" y="297825"/>
                  </a:lnTo>
                  <a:lnTo>
                    <a:pt x="259358" y="227380"/>
                  </a:lnTo>
                  <a:lnTo>
                    <a:pt x="132060" y="142777"/>
                  </a:lnTo>
                  <a:lnTo>
                    <a:pt x="66365" y="58101"/>
                  </a:lnTo>
                  <a:lnTo>
                    <a:pt x="55640" y="0"/>
                  </a:lnTo>
                  <a:close/>
                </a:path>
              </a:pathLst>
            </a:custGeom>
            <a:solidFill>
              <a:srgbClr val="AEBCDB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91690" y="4366406"/>
              <a:ext cx="228553" cy="22594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47234" y="2723515"/>
              <a:ext cx="430530" cy="641985"/>
            </a:xfrm>
            <a:custGeom>
              <a:avLst/>
              <a:gdLst/>
              <a:ahLst/>
              <a:cxnLst/>
              <a:rect l="l" t="t" r="r" b="b"/>
              <a:pathLst>
                <a:path w="430529" h="641985">
                  <a:moveTo>
                    <a:pt x="215577" y="0"/>
                  </a:moveTo>
                  <a:lnTo>
                    <a:pt x="176673" y="1832"/>
                  </a:lnTo>
                  <a:lnTo>
                    <a:pt x="138239" y="14406"/>
                  </a:lnTo>
                  <a:lnTo>
                    <a:pt x="104851" y="34445"/>
                  </a:lnTo>
                  <a:lnTo>
                    <a:pt x="65462" y="89770"/>
                  </a:lnTo>
                  <a:lnTo>
                    <a:pt x="56424" y="127312"/>
                  </a:lnTo>
                  <a:lnTo>
                    <a:pt x="58421" y="163399"/>
                  </a:lnTo>
                  <a:lnTo>
                    <a:pt x="75903" y="190131"/>
                  </a:lnTo>
                  <a:lnTo>
                    <a:pt x="136431" y="294957"/>
                  </a:lnTo>
                  <a:lnTo>
                    <a:pt x="107353" y="331318"/>
                  </a:lnTo>
                  <a:lnTo>
                    <a:pt x="47956" y="412694"/>
                  </a:lnTo>
                  <a:lnTo>
                    <a:pt x="0" y="497520"/>
                  </a:lnTo>
                  <a:lnTo>
                    <a:pt x="5240" y="544233"/>
                  </a:lnTo>
                  <a:lnTo>
                    <a:pt x="35135" y="556956"/>
                  </a:lnTo>
                  <a:lnTo>
                    <a:pt x="113230" y="599057"/>
                  </a:lnTo>
                  <a:lnTo>
                    <a:pt x="158625" y="620167"/>
                  </a:lnTo>
                  <a:lnTo>
                    <a:pt x="206380" y="635803"/>
                  </a:lnTo>
                  <a:lnTo>
                    <a:pt x="255093" y="641833"/>
                  </a:lnTo>
                  <a:lnTo>
                    <a:pt x="303360" y="634123"/>
                  </a:lnTo>
                  <a:lnTo>
                    <a:pt x="341963" y="614996"/>
                  </a:lnTo>
                  <a:lnTo>
                    <a:pt x="374212" y="586906"/>
                  </a:lnTo>
                  <a:lnTo>
                    <a:pt x="399649" y="551917"/>
                  </a:lnTo>
                  <a:lnTo>
                    <a:pt x="417818" y="512092"/>
                  </a:lnTo>
                  <a:lnTo>
                    <a:pt x="428263" y="469494"/>
                  </a:lnTo>
                  <a:lnTo>
                    <a:pt x="430526" y="426186"/>
                  </a:lnTo>
                  <a:lnTo>
                    <a:pt x="424150" y="384232"/>
                  </a:lnTo>
                  <a:lnTo>
                    <a:pt x="408681" y="345694"/>
                  </a:lnTo>
                  <a:lnTo>
                    <a:pt x="379110" y="299834"/>
                  </a:lnTo>
                  <a:lnTo>
                    <a:pt x="348842" y="254681"/>
                  </a:lnTo>
                  <a:lnTo>
                    <a:pt x="328789" y="211311"/>
                  </a:lnTo>
                  <a:lnTo>
                    <a:pt x="329865" y="170802"/>
                  </a:lnTo>
                  <a:lnTo>
                    <a:pt x="339924" y="131599"/>
                  </a:lnTo>
                  <a:lnTo>
                    <a:pt x="337548" y="94697"/>
                  </a:lnTo>
                  <a:lnTo>
                    <a:pt x="319770" y="64996"/>
                  </a:lnTo>
                  <a:lnTo>
                    <a:pt x="283624" y="47396"/>
                  </a:lnTo>
                  <a:lnTo>
                    <a:pt x="280046" y="40856"/>
                  </a:lnTo>
                  <a:lnTo>
                    <a:pt x="268412" y="26008"/>
                  </a:lnTo>
                  <a:lnTo>
                    <a:pt x="247373" y="10004"/>
                  </a:lnTo>
                  <a:lnTo>
                    <a:pt x="215577" y="0"/>
                  </a:lnTo>
                  <a:close/>
                </a:path>
              </a:pathLst>
            </a:custGeom>
            <a:solidFill>
              <a:srgbClr val="5F6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20210" y="2941055"/>
              <a:ext cx="335304" cy="4244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7187" y="2679700"/>
              <a:ext cx="3853665" cy="37019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02978" y="5946407"/>
              <a:ext cx="272161" cy="16229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65844" y="4993333"/>
              <a:ext cx="126364" cy="719455"/>
            </a:xfrm>
            <a:custGeom>
              <a:avLst/>
              <a:gdLst/>
              <a:ahLst/>
              <a:cxnLst/>
              <a:rect l="l" t="t" r="r" b="b"/>
              <a:pathLst>
                <a:path w="126364" h="719454">
                  <a:moveTo>
                    <a:pt x="27063" y="0"/>
                  </a:moveTo>
                  <a:lnTo>
                    <a:pt x="21429" y="33158"/>
                  </a:lnTo>
                  <a:lnTo>
                    <a:pt x="9783" y="115336"/>
                  </a:lnTo>
                  <a:lnTo>
                    <a:pt x="12" y="220586"/>
                  </a:lnTo>
                  <a:lnTo>
                    <a:pt x="0" y="322960"/>
                  </a:lnTo>
                  <a:lnTo>
                    <a:pt x="5656" y="397709"/>
                  </a:lnTo>
                  <a:lnTo>
                    <a:pt x="7767" y="459560"/>
                  </a:lnTo>
                  <a:lnTo>
                    <a:pt x="6538" y="541754"/>
                  </a:lnTo>
                  <a:lnTo>
                    <a:pt x="2171" y="677532"/>
                  </a:lnTo>
                  <a:lnTo>
                    <a:pt x="15384" y="692651"/>
                  </a:lnTo>
                  <a:lnTo>
                    <a:pt x="44015" y="716983"/>
                  </a:lnTo>
                  <a:lnTo>
                    <a:pt x="71555" y="718985"/>
                  </a:lnTo>
                  <a:lnTo>
                    <a:pt x="81495" y="667118"/>
                  </a:lnTo>
                  <a:lnTo>
                    <a:pt x="78922" y="589876"/>
                  </a:lnTo>
                  <a:lnTo>
                    <a:pt x="82673" y="495814"/>
                  </a:lnTo>
                  <a:lnTo>
                    <a:pt x="96897" y="323446"/>
                  </a:lnTo>
                  <a:lnTo>
                    <a:pt x="125742" y="11290"/>
                  </a:lnTo>
                  <a:lnTo>
                    <a:pt x="27063" y="0"/>
                  </a:lnTo>
                  <a:close/>
                </a:path>
              </a:pathLst>
            </a:custGeom>
            <a:solidFill>
              <a:srgbClr val="F2C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9231" y="5644310"/>
              <a:ext cx="272159" cy="20410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018031" y="4432721"/>
              <a:ext cx="494030" cy="1042035"/>
            </a:xfrm>
            <a:custGeom>
              <a:avLst/>
              <a:gdLst/>
              <a:ahLst/>
              <a:cxnLst/>
              <a:rect l="l" t="t" r="r" b="b"/>
              <a:pathLst>
                <a:path w="494029" h="1042035">
                  <a:moveTo>
                    <a:pt x="106171" y="0"/>
                  </a:moveTo>
                  <a:lnTo>
                    <a:pt x="66522" y="77762"/>
                  </a:lnTo>
                  <a:lnTo>
                    <a:pt x="43550" y="144971"/>
                  </a:lnTo>
                  <a:lnTo>
                    <a:pt x="37137" y="185463"/>
                  </a:lnTo>
                  <a:lnTo>
                    <a:pt x="34113" y="230738"/>
                  </a:lnTo>
                  <a:lnTo>
                    <a:pt x="34483" y="280939"/>
                  </a:lnTo>
                  <a:lnTo>
                    <a:pt x="38252" y="336210"/>
                  </a:lnTo>
                  <a:lnTo>
                    <a:pt x="45425" y="396694"/>
                  </a:lnTo>
                  <a:lnTo>
                    <a:pt x="73562" y="572408"/>
                  </a:lnTo>
                  <a:lnTo>
                    <a:pt x="73580" y="655875"/>
                  </a:lnTo>
                  <a:lnTo>
                    <a:pt x="50809" y="755091"/>
                  </a:lnTo>
                  <a:lnTo>
                    <a:pt x="0" y="912215"/>
                  </a:lnTo>
                  <a:lnTo>
                    <a:pt x="96628" y="1007398"/>
                  </a:lnTo>
                  <a:lnTo>
                    <a:pt x="180236" y="1041836"/>
                  </a:lnTo>
                  <a:lnTo>
                    <a:pt x="297085" y="1017969"/>
                  </a:lnTo>
                  <a:lnTo>
                    <a:pt x="493433" y="938237"/>
                  </a:lnTo>
                  <a:lnTo>
                    <a:pt x="486033" y="909189"/>
                  </a:lnTo>
                  <a:lnTo>
                    <a:pt x="469155" y="819672"/>
                  </a:lnTo>
                  <a:lnTo>
                    <a:pt x="450779" y="666130"/>
                  </a:lnTo>
                  <a:lnTo>
                    <a:pt x="438886" y="445008"/>
                  </a:lnTo>
                  <a:lnTo>
                    <a:pt x="433639" y="246572"/>
                  </a:lnTo>
                  <a:lnTo>
                    <a:pt x="426867" y="138017"/>
                  </a:lnTo>
                  <a:lnTo>
                    <a:pt x="414049" y="81173"/>
                  </a:lnTo>
                  <a:lnTo>
                    <a:pt x="390664" y="37871"/>
                  </a:lnTo>
                  <a:lnTo>
                    <a:pt x="106171" y="0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18040" y="4903068"/>
              <a:ext cx="494030" cy="518159"/>
            </a:xfrm>
            <a:custGeom>
              <a:avLst/>
              <a:gdLst/>
              <a:ahLst/>
              <a:cxnLst/>
              <a:rect l="l" t="t" r="r" b="b"/>
              <a:pathLst>
                <a:path w="494029" h="518160">
                  <a:moveTo>
                    <a:pt x="439564" y="0"/>
                  </a:moveTo>
                  <a:lnTo>
                    <a:pt x="426972" y="61835"/>
                  </a:lnTo>
                  <a:lnTo>
                    <a:pt x="352117" y="154750"/>
                  </a:lnTo>
                  <a:lnTo>
                    <a:pt x="208692" y="246326"/>
                  </a:lnTo>
                  <a:lnTo>
                    <a:pt x="46058" y="321792"/>
                  </a:lnTo>
                  <a:lnTo>
                    <a:pt x="30821" y="324873"/>
                  </a:lnTo>
                  <a:lnTo>
                    <a:pt x="13358" y="397317"/>
                  </a:lnTo>
                  <a:lnTo>
                    <a:pt x="0" y="441866"/>
                  </a:lnTo>
                  <a:lnTo>
                    <a:pt x="143780" y="517019"/>
                  </a:lnTo>
                  <a:lnTo>
                    <a:pt x="305984" y="518066"/>
                  </a:lnTo>
                  <a:lnTo>
                    <a:pt x="438551" y="487518"/>
                  </a:lnTo>
                  <a:lnTo>
                    <a:pt x="493420" y="467888"/>
                  </a:lnTo>
                  <a:lnTo>
                    <a:pt x="466386" y="374814"/>
                  </a:lnTo>
                  <a:lnTo>
                    <a:pt x="451694" y="292412"/>
                  </a:lnTo>
                  <a:lnTo>
                    <a:pt x="444232" y="174444"/>
                  </a:lnTo>
                  <a:lnTo>
                    <a:pt x="439564" y="0"/>
                  </a:lnTo>
                  <a:close/>
                </a:path>
              </a:pathLst>
            </a:custGeom>
            <a:solidFill>
              <a:srgbClr val="C9C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10538" y="3822294"/>
              <a:ext cx="99123" cy="12932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371358" y="3992343"/>
              <a:ext cx="170815" cy="351790"/>
            </a:xfrm>
            <a:custGeom>
              <a:avLst/>
              <a:gdLst/>
              <a:ahLst/>
              <a:cxnLst/>
              <a:rect l="l" t="t" r="r" b="b"/>
              <a:pathLst>
                <a:path w="170814" h="351789">
                  <a:moveTo>
                    <a:pt x="67945" y="0"/>
                  </a:moveTo>
                  <a:lnTo>
                    <a:pt x="31021" y="13018"/>
                  </a:lnTo>
                  <a:lnTo>
                    <a:pt x="9998" y="51419"/>
                  </a:lnTo>
                  <a:lnTo>
                    <a:pt x="961" y="97072"/>
                  </a:lnTo>
                  <a:lnTo>
                    <a:pt x="0" y="131851"/>
                  </a:lnTo>
                  <a:lnTo>
                    <a:pt x="7483" y="164740"/>
                  </a:lnTo>
                  <a:lnTo>
                    <a:pt x="24023" y="216758"/>
                  </a:lnTo>
                  <a:lnTo>
                    <a:pt x="44987" y="273848"/>
                  </a:lnTo>
                  <a:lnTo>
                    <a:pt x="65740" y="321953"/>
                  </a:lnTo>
                  <a:lnTo>
                    <a:pt x="101532" y="351476"/>
                  </a:lnTo>
                  <a:lnTo>
                    <a:pt x="126930" y="344735"/>
                  </a:lnTo>
                  <a:lnTo>
                    <a:pt x="151231" y="329773"/>
                  </a:lnTo>
                  <a:lnTo>
                    <a:pt x="167830" y="309575"/>
                  </a:lnTo>
                  <a:lnTo>
                    <a:pt x="170490" y="277223"/>
                  </a:lnTo>
                  <a:lnTo>
                    <a:pt x="160935" y="228844"/>
                  </a:lnTo>
                  <a:lnTo>
                    <a:pt x="144497" y="171954"/>
                  </a:lnTo>
                  <a:lnTo>
                    <a:pt x="112845" y="70390"/>
                  </a:lnTo>
                  <a:lnTo>
                    <a:pt x="89055" y="24049"/>
                  </a:lnTo>
                  <a:lnTo>
                    <a:pt x="67945" y="0"/>
                  </a:lnTo>
                  <a:close/>
                </a:path>
              </a:pathLst>
            </a:custGeom>
            <a:solidFill>
              <a:srgbClr val="5F6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60234" y="3956158"/>
              <a:ext cx="230234" cy="23214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739580" y="3935628"/>
              <a:ext cx="454025" cy="419734"/>
            </a:xfrm>
            <a:custGeom>
              <a:avLst/>
              <a:gdLst/>
              <a:ahLst/>
              <a:cxnLst/>
              <a:rect l="l" t="t" r="r" b="b"/>
              <a:pathLst>
                <a:path w="454025" h="419735">
                  <a:moveTo>
                    <a:pt x="453974" y="37985"/>
                  </a:moveTo>
                  <a:lnTo>
                    <a:pt x="443318" y="14528"/>
                  </a:lnTo>
                  <a:lnTo>
                    <a:pt x="408584" y="0"/>
                  </a:lnTo>
                  <a:lnTo>
                    <a:pt x="365709" y="26695"/>
                  </a:lnTo>
                  <a:lnTo>
                    <a:pt x="339382" y="49885"/>
                  </a:lnTo>
                  <a:lnTo>
                    <a:pt x="318770" y="82423"/>
                  </a:lnTo>
                  <a:lnTo>
                    <a:pt x="293065" y="137185"/>
                  </a:lnTo>
                  <a:lnTo>
                    <a:pt x="270967" y="181432"/>
                  </a:lnTo>
                  <a:lnTo>
                    <a:pt x="241782" y="236956"/>
                  </a:lnTo>
                  <a:lnTo>
                    <a:pt x="212801" y="294424"/>
                  </a:lnTo>
                  <a:lnTo>
                    <a:pt x="208737" y="303885"/>
                  </a:lnTo>
                  <a:lnTo>
                    <a:pt x="181686" y="281927"/>
                  </a:lnTo>
                  <a:lnTo>
                    <a:pt x="126238" y="243738"/>
                  </a:lnTo>
                  <a:lnTo>
                    <a:pt x="75831" y="210997"/>
                  </a:lnTo>
                  <a:lnTo>
                    <a:pt x="43802" y="189014"/>
                  </a:lnTo>
                  <a:lnTo>
                    <a:pt x="0" y="246151"/>
                  </a:lnTo>
                  <a:lnTo>
                    <a:pt x="26543" y="267779"/>
                  </a:lnTo>
                  <a:lnTo>
                    <a:pt x="54419" y="291096"/>
                  </a:lnTo>
                  <a:lnTo>
                    <a:pt x="124587" y="351713"/>
                  </a:lnTo>
                  <a:lnTo>
                    <a:pt x="164338" y="383768"/>
                  </a:lnTo>
                  <a:lnTo>
                    <a:pt x="201079" y="408660"/>
                  </a:lnTo>
                  <a:lnTo>
                    <a:pt x="203936" y="409752"/>
                  </a:lnTo>
                  <a:lnTo>
                    <a:pt x="209296" y="414375"/>
                  </a:lnTo>
                  <a:lnTo>
                    <a:pt x="229044" y="419544"/>
                  </a:lnTo>
                  <a:lnTo>
                    <a:pt x="235915" y="418439"/>
                  </a:lnTo>
                  <a:lnTo>
                    <a:pt x="248119" y="416598"/>
                  </a:lnTo>
                  <a:lnTo>
                    <a:pt x="248272" y="416445"/>
                  </a:lnTo>
                  <a:lnTo>
                    <a:pt x="248856" y="416344"/>
                  </a:lnTo>
                  <a:lnTo>
                    <a:pt x="251574" y="413042"/>
                  </a:lnTo>
                  <a:lnTo>
                    <a:pt x="259435" y="404977"/>
                  </a:lnTo>
                  <a:lnTo>
                    <a:pt x="259638" y="403288"/>
                  </a:lnTo>
                  <a:lnTo>
                    <a:pt x="282917" y="375094"/>
                  </a:lnTo>
                  <a:lnTo>
                    <a:pt x="333629" y="293852"/>
                  </a:lnTo>
                  <a:lnTo>
                    <a:pt x="379666" y="214439"/>
                  </a:lnTo>
                  <a:lnTo>
                    <a:pt x="399745" y="178676"/>
                  </a:lnTo>
                  <a:lnTo>
                    <a:pt x="439724" y="87109"/>
                  </a:lnTo>
                  <a:lnTo>
                    <a:pt x="453974" y="37985"/>
                  </a:lnTo>
                  <a:close/>
                </a:path>
              </a:pathLst>
            </a:custGeom>
            <a:solidFill>
              <a:srgbClr val="5F6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10538" y="3831781"/>
              <a:ext cx="97523" cy="7672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173133" y="3602218"/>
              <a:ext cx="197485" cy="256540"/>
            </a:xfrm>
            <a:custGeom>
              <a:avLst/>
              <a:gdLst/>
              <a:ahLst/>
              <a:cxnLst/>
              <a:rect l="l" t="t" r="r" b="b"/>
              <a:pathLst>
                <a:path w="197485" h="256539">
                  <a:moveTo>
                    <a:pt x="154114" y="0"/>
                  </a:moveTo>
                  <a:lnTo>
                    <a:pt x="34048" y="4406"/>
                  </a:lnTo>
                  <a:lnTo>
                    <a:pt x="2275" y="27199"/>
                  </a:lnTo>
                  <a:lnTo>
                    <a:pt x="0" y="41059"/>
                  </a:lnTo>
                  <a:lnTo>
                    <a:pt x="6642" y="221894"/>
                  </a:lnTo>
                  <a:lnTo>
                    <a:pt x="9929" y="235551"/>
                  </a:lnTo>
                  <a:lnTo>
                    <a:pt x="17919" y="246510"/>
                  </a:lnTo>
                  <a:lnTo>
                    <a:pt x="29434" y="253673"/>
                  </a:lnTo>
                  <a:lnTo>
                    <a:pt x="43294" y="255943"/>
                  </a:lnTo>
                  <a:lnTo>
                    <a:pt x="163360" y="251536"/>
                  </a:lnTo>
                  <a:lnTo>
                    <a:pt x="177016" y="248248"/>
                  </a:lnTo>
                  <a:lnTo>
                    <a:pt x="187975" y="240258"/>
                  </a:lnTo>
                  <a:lnTo>
                    <a:pt x="195139" y="228744"/>
                  </a:lnTo>
                  <a:lnTo>
                    <a:pt x="197408" y="214884"/>
                  </a:lnTo>
                  <a:lnTo>
                    <a:pt x="190766" y="34048"/>
                  </a:lnTo>
                  <a:lnTo>
                    <a:pt x="187486" y="20391"/>
                  </a:lnTo>
                  <a:lnTo>
                    <a:pt x="179498" y="9432"/>
                  </a:lnTo>
                  <a:lnTo>
                    <a:pt x="167981" y="2269"/>
                  </a:lnTo>
                  <a:lnTo>
                    <a:pt x="154114" y="0"/>
                  </a:lnTo>
                  <a:close/>
                </a:path>
              </a:pathLst>
            </a:custGeom>
            <a:solidFill>
              <a:srgbClr val="F2C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33064" y="3561042"/>
              <a:ext cx="234302" cy="20303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052225" y="3913828"/>
              <a:ext cx="425450" cy="702945"/>
            </a:xfrm>
            <a:custGeom>
              <a:avLst/>
              <a:gdLst/>
              <a:ahLst/>
              <a:cxnLst/>
              <a:rect l="l" t="t" r="r" b="b"/>
              <a:pathLst>
                <a:path w="425450" h="702945">
                  <a:moveTo>
                    <a:pt x="161340" y="533"/>
                  </a:moveTo>
                  <a:lnTo>
                    <a:pt x="109177" y="11403"/>
                  </a:lnTo>
                  <a:lnTo>
                    <a:pt x="50917" y="76680"/>
                  </a:lnTo>
                  <a:lnTo>
                    <a:pt x="28938" y="130624"/>
                  </a:lnTo>
                  <a:lnTo>
                    <a:pt x="15953" y="187471"/>
                  </a:lnTo>
                  <a:lnTo>
                    <a:pt x="12839" y="238252"/>
                  </a:lnTo>
                  <a:lnTo>
                    <a:pt x="23165" y="274482"/>
                  </a:lnTo>
                  <a:lnTo>
                    <a:pt x="42838" y="299556"/>
                  </a:lnTo>
                  <a:lnTo>
                    <a:pt x="61247" y="322317"/>
                  </a:lnTo>
                  <a:lnTo>
                    <a:pt x="67779" y="351612"/>
                  </a:lnTo>
                  <a:lnTo>
                    <a:pt x="59901" y="390334"/>
                  </a:lnTo>
                  <a:lnTo>
                    <a:pt x="44141" y="444747"/>
                  </a:lnTo>
                  <a:lnTo>
                    <a:pt x="25589" y="503278"/>
                  </a:lnTo>
                  <a:lnTo>
                    <a:pt x="9335" y="554356"/>
                  </a:lnTo>
                  <a:lnTo>
                    <a:pt x="469" y="586409"/>
                  </a:lnTo>
                  <a:lnTo>
                    <a:pt x="279" y="587286"/>
                  </a:lnTo>
                  <a:lnTo>
                    <a:pt x="152" y="588149"/>
                  </a:lnTo>
                  <a:lnTo>
                    <a:pt x="0" y="590169"/>
                  </a:lnTo>
                  <a:lnTo>
                    <a:pt x="7510" y="621328"/>
                  </a:lnTo>
                  <a:lnTo>
                    <a:pt x="32966" y="655134"/>
                  </a:lnTo>
                  <a:lnTo>
                    <a:pt x="79352" y="683861"/>
                  </a:lnTo>
                  <a:lnTo>
                    <a:pt x="149656" y="699782"/>
                  </a:lnTo>
                  <a:lnTo>
                    <a:pt x="209801" y="702488"/>
                  </a:lnTo>
                  <a:lnTo>
                    <a:pt x="255166" y="700811"/>
                  </a:lnTo>
                  <a:lnTo>
                    <a:pt x="286432" y="696971"/>
                  </a:lnTo>
                  <a:lnTo>
                    <a:pt x="305676" y="692886"/>
                  </a:lnTo>
                  <a:lnTo>
                    <a:pt x="307060" y="692492"/>
                  </a:lnTo>
                  <a:lnTo>
                    <a:pt x="308432" y="691997"/>
                  </a:lnTo>
                  <a:lnTo>
                    <a:pt x="309092" y="691794"/>
                  </a:lnTo>
                  <a:lnTo>
                    <a:pt x="326068" y="686135"/>
                  </a:lnTo>
                  <a:lnTo>
                    <a:pt x="342934" y="678915"/>
                  </a:lnTo>
                  <a:lnTo>
                    <a:pt x="359529" y="670577"/>
                  </a:lnTo>
                  <a:lnTo>
                    <a:pt x="375335" y="661695"/>
                  </a:lnTo>
                  <a:lnTo>
                    <a:pt x="394392" y="651317"/>
                  </a:lnTo>
                  <a:lnTo>
                    <a:pt x="409689" y="641977"/>
                  </a:lnTo>
                  <a:lnTo>
                    <a:pt x="420194" y="634272"/>
                  </a:lnTo>
                  <a:lnTo>
                    <a:pt x="424878" y="628802"/>
                  </a:lnTo>
                  <a:lnTo>
                    <a:pt x="417195" y="605788"/>
                  </a:lnTo>
                  <a:lnTo>
                    <a:pt x="393850" y="559959"/>
                  </a:lnTo>
                  <a:lnTo>
                    <a:pt x="362937" y="501270"/>
                  </a:lnTo>
                  <a:lnTo>
                    <a:pt x="332546" y="439678"/>
                  </a:lnTo>
                  <a:lnTo>
                    <a:pt x="310770" y="385140"/>
                  </a:lnTo>
                  <a:lnTo>
                    <a:pt x="305701" y="347611"/>
                  </a:lnTo>
                  <a:lnTo>
                    <a:pt x="309232" y="335407"/>
                  </a:lnTo>
                  <a:lnTo>
                    <a:pt x="329260" y="285838"/>
                  </a:lnTo>
                  <a:lnTo>
                    <a:pt x="349250" y="241579"/>
                  </a:lnTo>
                  <a:lnTo>
                    <a:pt x="357525" y="223234"/>
                  </a:lnTo>
                  <a:lnTo>
                    <a:pt x="374219" y="184868"/>
                  </a:lnTo>
                  <a:lnTo>
                    <a:pt x="388504" y="147706"/>
                  </a:lnTo>
                  <a:lnTo>
                    <a:pt x="398030" y="109220"/>
                  </a:lnTo>
                  <a:lnTo>
                    <a:pt x="397446" y="102260"/>
                  </a:lnTo>
                  <a:lnTo>
                    <a:pt x="397243" y="100952"/>
                  </a:lnTo>
                  <a:lnTo>
                    <a:pt x="396913" y="99212"/>
                  </a:lnTo>
                  <a:lnTo>
                    <a:pt x="396798" y="98793"/>
                  </a:lnTo>
                  <a:lnTo>
                    <a:pt x="396278" y="96558"/>
                  </a:lnTo>
                  <a:lnTo>
                    <a:pt x="374370" y="63398"/>
                  </a:lnTo>
                  <a:lnTo>
                    <a:pt x="337375" y="36601"/>
                  </a:lnTo>
                  <a:lnTo>
                    <a:pt x="294036" y="17140"/>
                  </a:lnTo>
                  <a:lnTo>
                    <a:pt x="256895" y="6731"/>
                  </a:lnTo>
                  <a:lnTo>
                    <a:pt x="209080" y="635"/>
                  </a:lnTo>
                  <a:lnTo>
                    <a:pt x="206392" y="546"/>
                  </a:lnTo>
                  <a:lnTo>
                    <a:pt x="161340" y="546"/>
                  </a:lnTo>
                  <a:close/>
                </a:path>
                <a:path w="425450" h="702945">
                  <a:moveTo>
                    <a:pt x="183481" y="0"/>
                  </a:moveTo>
                  <a:lnTo>
                    <a:pt x="172020" y="99"/>
                  </a:lnTo>
                  <a:lnTo>
                    <a:pt x="161340" y="546"/>
                  </a:lnTo>
                  <a:lnTo>
                    <a:pt x="206392" y="546"/>
                  </a:lnTo>
                  <a:lnTo>
                    <a:pt x="195807" y="196"/>
                  </a:lnTo>
                  <a:lnTo>
                    <a:pt x="183481" y="0"/>
                  </a:lnTo>
                  <a:close/>
                </a:path>
              </a:pathLst>
            </a:custGeom>
            <a:solidFill>
              <a:srgbClr val="5F6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79305" y="3527412"/>
              <a:ext cx="726974" cy="111430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280400" y="3704527"/>
              <a:ext cx="59055" cy="86360"/>
            </a:xfrm>
            <a:custGeom>
              <a:avLst/>
              <a:gdLst/>
              <a:ahLst/>
              <a:cxnLst/>
              <a:rect l="l" t="t" r="r" b="b"/>
              <a:pathLst>
                <a:path w="59054" h="86360">
                  <a:moveTo>
                    <a:pt x="38791" y="0"/>
                  </a:moveTo>
                  <a:lnTo>
                    <a:pt x="28199" y="330"/>
                  </a:lnTo>
                  <a:lnTo>
                    <a:pt x="11228" y="8289"/>
                  </a:lnTo>
                  <a:lnTo>
                    <a:pt x="0" y="27551"/>
                  </a:lnTo>
                  <a:lnTo>
                    <a:pt x="6693" y="55051"/>
                  </a:lnTo>
                  <a:lnTo>
                    <a:pt x="26986" y="78627"/>
                  </a:lnTo>
                  <a:lnTo>
                    <a:pt x="56555" y="86115"/>
                  </a:lnTo>
                  <a:lnTo>
                    <a:pt x="58599" y="30591"/>
                  </a:lnTo>
                  <a:lnTo>
                    <a:pt x="47444" y="9390"/>
                  </a:lnTo>
                  <a:lnTo>
                    <a:pt x="38791" y="0"/>
                  </a:lnTo>
                  <a:close/>
                </a:path>
              </a:pathLst>
            </a:custGeom>
            <a:solidFill>
              <a:srgbClr val="F2C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87626" y="3771290"/>
              <a:ext cx="656987" cy="8704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85557" y="4076661"/>
              <a:ext cx="247229" cy="18673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40455" y="4192451"/>
              <a:ext cx="366395" cy="172720"/>
            </a:xfrm>
            <a:custGeom>
              <a:avLst/>
              <a:gdLst/>
              <a:ahLst/>
              <a:cxnLst/>
              <a:rect l="l" t="t" r="r" b="b"/>
              <a:pathLst>
                <a:path w="366395" h="172720">
                  <a:moveTo>
                    <a:pt x="344989" y="0"/>
                  </a:moveTo>
                  <a:lnTo>
                    <a:pt x="237072" y="9307"/>
                  </a:lnTo>
                  <a:lnTo>
                    <a:pt x="144365" y="22979"/>
                  </a:lnTo>
                  <a:lnTo>
                    <a:pt x="63328" y="44475"/>
                  </a:lnTo>
                  <a:lnTo>
                    <a:pt x="16492" y="73349"/>
                  </a:lnTo>
                  <a:lnTo>
                    <a:pt x="0" y="104378"/>
                  </a:lnTo>
                  <a:lnTo>
                    <a:pt x="2395" y="131754"/>
                  </a:lnTo>
                  <a:lnTo>
                    <a:pt x="12223" y="149669"/>
                  </a:lnTo>
                  <a:lnTo>
                    <a:pt x="25621" y="160620"/>
                  </a:lnTo>
                  <a:lnTo>
                    <a:pt x="46323" y="169095"/>
                  </a:lnTo>
                  <a:lnTo>
                    <a:pt x="74235" y="172277"/>
                  </a:lnTo>
                  <a:lnTo>
                    <a:pt x="109264" y="167347"/>
                  </a:lnTo>
                  <a:lnTo>
                    <a:pt x="150058" y="155184"/>
                  </a:lnTo>
                  <a:lnTo>
                    <a:pt x="204734" y="136563"/>
                  </a:lnTo>
                  <a:lnTo>
                    <a:pt x="264292" y="114446"/>
                  </a:lnTo>
                  <a:lnTo>
                    <a:pt x="319733" y="91792"/>
                  </a:lnTo>
                  <a:lnTo>
                    <a:pt x="362057" y="71564"/>
                  </a:lnTo>
                  <a:lnTo>
                    <a:pt x="366006" y="45407"/>
                  </a:lnTo>
                  <a:lnTo>
                    <a:pt x="362426" y="29273"/>
                  </a:lnTo>
                  <a:lnTo>
                    <a:pt x="357303" y="16107"/>
                  </a:lnTo>
                  <a:lnTo>
                    <a:pt x="353779" y="8669"/>
                  </a:lnTo>
                  <a:lnTo>
                    <a:pt x="350219" y="4215"/>
                  </a:lnTo>
                  <a:lnTo>
                    <a:pt x="344989" y="0"/>
                  </a:lnTo>
                  <a:close/>
                </a:path>
              </a:pathLst>
            </a:custGeom>
            <a:solidFill>
              <a:srgbClr val="5F6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9634702"/>
              <a:ext cx="7560309" cy="1057910"/>
            </a:xfrm>
            <a:custGeom>
              <a:avLst/>
              <a:gdLst/>
              <a:ahLst/>
              <a:cxnLst/>
              <a:rect l="l" t="t" r="r" b="b"/>
              <a:pathLst>
                <a:path w="7560309" h="1057909">
                  <a:moveTo>
                    <a:pt x="7559992" y="0"/>
                  </a:moveTo>
                  <a:lnTo>
                    <a:pt x="0" y="0"/>
                  </a:lnTo>
                  <a:lnTo>
                    <a:pt x="0" y="1057300"/>
                  </a:lnTo>
                  <a:lnTo>
                    <a:pt x="7559992" y="10573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166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39303" y="208315"/>
            <a:ext cx="2243455" cy="3060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b="1" spc="20" dirty="0">
                <a:solidFill>
                  <a:srgbClr val="16629E"/>
                </a:solidFill>
                <a:latin typeface="Noto Sans JP Black"/>
                <a:cs typeface="Noto Sans JP Black"/>
              </a:rPr>
              <a:t>新居浜市</a:t>
            </a:r>
            <a:r>
              <a:rPr sz="1800" b="1" spc="-35" dirty="0">
                <a:solidFill>
                  <a:srgbClr val="16629E"/>
                </a:solidFill>
                <a:latin typeface="Noto Sans JP Black"/>
                <a:cs typeface="Noto Sans JP Black"/>
              </a:rPr>
              <a:t>IoT</a:t>
            </a:r>
            <a:r>
              <a:rPr sz="1800" b="1" spc="-25" dirty="0">
                <a:solidFill>
                  <a:srgbClr val="16629E"/>
                </a:solidFill>
                <a:latin typeface="Noto Sans JP Black"/>
                <a:cs typeface="Noto Sans JP Black"/>
              </a:rPr>
              <a:t>推進ラボ</a:t>
            </a:r>
            <a:endParaRPr sz="1800" dirty="0">
              <a:latin typeface="Noto Sans JP Black"/>
              <a:cs typeface="Noto Sans JP Blac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5867" y="755834"/>
            <a:ext cx="7216003" cy="1737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lang="ja-JP" altLang="en-US" sz="2400" b="1" spc="-5" dirty="0">
                <a:solidFill>
                  <a:srgbClr val="F15A29"/>
                </a:solidFill>
                <a:latin typeface="Noto Sans JP Black"/>
                <a:cs typeface="Noto Sans JP Black"/>
              </a:rPr>
              <a:t>無料で使える範囲で</a:t>
            </a:r>
            <a:endParaRPr lang="en-US" altLang="ja-JP" sz="2400" b="1" spc="-5" dirty="0">
              <a:solidFill>
                <a:srgbClr val="F15A29"/>
              </a:solidFill>
              <a:latin typeface="Noto Sans JP Black"/>
              <a:cs typeface="Noto Sans JP Black"/>
            </a:endParaRPr>
          </a:p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lang="ja-JP" altLang="en-US" sz="4000" b="1" spc="-5" dirty="0">
                <a:solidFill>
                  <a:srgbClr val="F15A29"/>
                </a:solidFill>
                <a:latin typeface="Noto Sans JP Black"/>
                <a:cs typeface="Noto Sans JP Black"/>
              </a:rPr>
              <a:t>便利ツール＆</a:t>
            </a:r>
            <a:endParaRPr lang="en-US" altLang="ja-JP" sz="4000" b="1" spc="-5" dirty="0">
              <a:solidFill>
                <a:srgbClr val="F15A29"/>
              </a:solidFill>
              <a:latin typeface="Noto Sans JP Black"/>
              <a:cs typeface="Noto Sans JP Black"/>
            </a:endParaRPr>
          </a:p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lang="ja-JP" altLang="en-US" sz="4000" b="1" spc="-5" dirty="0">
                <a:solidFill>
                  <a:srgbClr val="F15A29"/>
                </a:solidFill>
                <a:latin typeface="Noto Sans JP Black"/>
                <a:cs typeface="Noto Sans JP Black"/>
              </a:rPr>
              <a:t>ノーコードで業務改善しよう</a:t>
            </a:r>
            <a:endParaRPr lang="ja-JP" altLang="en-US" sz="4000" dirty="0">
              <a:latin typeface="Noto Sans JP Black"/>
              <a:cs typeface="Noto Sans JP Blac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82199" y="949562"/>
            <a:ext cx="4921250" cy="417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altLang="ja-JP" sz="2550" b="1" spc="-5" dirty="0">
                <a:solidFill>
                  <a:srgbClr val="16629E"/>
                </a:solidFill>
                <a:latin typeface="Noto Sans JP Black"/>
                <a:cs typeface="Noto Sans JP Black"/>
              </a:rPr>
              <a:t>IT</a:t>
            </a:r>
            <a:r>
              <a:rPr lang="ja-JP" altLang="en-US" sz="2550" b="1" spc="-5" dirty="0">
                <a:solidFill>
                  <a:srgbClr val="16629E"/>
                </a:solidFill>
                <a:latin typeface="Noto Sans JP Black"/>
                <a:cs typeface="Noto Sans JP Black"/>
              </a:rPr>
              <a:t>の内製化ワークショップ</a:t>
            </a:r>
            <a:endParaRPr sz="2550" dirty="0">
              <a:latin typeface="Noto Sans JP Black"/>
              <a:cs typeface="Noto Sans JP Blac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34244" y="229342"/>
            <a:ext cx="1507425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-105" dirty="0" err="1">
                <a:solidFill>
                  <a:srgbClr val="FFFFFF"/>
                </a:solidFill>
                <a:latin typeface="Noto Sans JP"/>
                <a:cs typeface="Noto Sans JP"/>
              </a:rPr>
              <a:t>裏面</a:t>
            </a:r>
            <a:r>
              <a:rPr lang="ja-JP" altLang="en-US" sz="1250" b="1" spc="-105" dirty="0">
                <a:solidFill>
                  <a:srgbClr val="FFFFFF"/>
                </a:solidFill>
                <a:latin typeface="Noto Sans JP"/>
                <a:cs typeface="Noto Sans JP"/>
              </a:rPr>
              <a:t>も</a:t>
            </a:r>
            <a:r>
              <a:rPr sz="1250" b="1" spc="-105" dirty="0" err="1">
                <a:solidFill>
                  <a:srgbClr val="FFFFFF"/>
                </a:solidFill>
                <a:latin typeface="Noto Sans JP"/>
                <a:cs typeface="Noto Sans JP"/>
              </a:rPr>
              <a:t>ご覧ください</a:t>
            </a:r>
            <a:r>
              <a:rPr sz="1250" b="1" spc="-50" dirty="0">
                <a:solidFill>
                  <a:srgbClr val="F15A29"/>
                </a:solidFill>
                <a:latin typeface="Noto Sans JP"/>
                <a:cs typeface="Noto Sans JP"/>
              </a:rPr>
              <a:t>▶</a:t>
            </a:r>
            <a:endParaRPr sz="1250" dirty="0">
              <a:latin typeface="Noto Sans JP"/>
              <a:cs typeface="Noto Sans JP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31274" y="9821964"/>
            <a:ext cx="4707255" cy="66428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50" b="0" dirty="0">
                <a:solidFill>
                  <a:srgbClr val="FFFFFF"/>
                </a:solidFill>
                <a:latin typeface="Noto Sans JP Medium"/>
                <a:cs typeface="Noto Sans JP Medium"/>
              </a:rPr>
              <a:t>新居浜市</a:t>
            </a:r>
            <a:r>
              <a:rPr sz="2050" b="0" spc="-45" dirty="0">
                <a:solidFill>
                  <a:srgbClr val="FFFFFF"/>
                </a:solidFill>
                <a:latin typeface="Noto Sans JP Medium"/>
                <a:cs typeface="Noto Sans JP Medium"/>
              </a:rPr>
              <a:t>IoT</a:t>
            </a:r>
            <a:r>
              <a:rPr sz="2050" b="0" spc="-60" dirty="0">
                <a:solidFill>
                  <a:srgbClr val="FFFFFF"/>
                </a:solidFill>
                <a:latin typeface="Noto Sans JP Medium"/>
                <a:cs typeface="Noto Sans JP Medium"/>
              </a:rPr>
              <a:t>推進ラボ事務局</a:t>
            </a:r>
            <a:r>
              <a:rPr sz="1600" spc="-100" dirty="0">
                <a:solidFill>
                  <a:srgbClr val="FFFFFF"/>
                </a:solidFill>
                <a:latin typeface="Noto Sans JP"/>
                <a:cs typeface="Noto Sans JP"/>
              </a:rPr>
              <a:t>(</a:t>
            </a:r>
            <a:r>
              <a:rPr sz="1600" spc="-100" dirty="0" err="1">
                <a:solidFill>
                  <a:srgbClr val="FFFFFF"/>
                </a:solidFill>
                <a:latin typeface="Noto Sans JP"/>
                <a:cs typeface="Noto Sans JP"/>
              </a:rPr>
              <a:t>担当</a:t>
            </a:r>
            <a:r>
              <a:rPr lang="ja-JP" altLang="en-US" sz="1600" spc="-100" dirty="0">
                <a:solidFill>
                  <a:srgbClr val="FFFFFF"/>
                </a:solidFill>
                <a:latin typeface="Noto Sans JP"/>
                <a:cs typeface="Noto Sans JP"/>
              </a:rPr>
              <a:t> </a:t>
            </a:r>
            <a:r>
              <a:rPr sz="1600" spc="-100" dirty="0" err="1">
                <a:solidFill>
                  <a:srgbClr val="FFFFFF"/>
                </a:solidFill>
                <a:latin typeface="Noto Sans JP"/>
                <a:cs typeface="Noto Sans JP"/>
              </a:rPr>
              <a:t>矢葺</a:t>
            </a:r>
            <a:r>
              <a:rPr lang="en-US" altLang="ja-JP" sz="1600" spc="-100" dirty="0" err="1">
                <a:solidFill>
                  <a:srgbClr val="FFFFFF"/>
                </a:solidFill>
                <a:latin typeface="Noto Sans JP"/>
                <a:cs typeface="Noto Sans JP"/>
              </a:rPr>
              <a:t>,</a:t>
            </a:r>
            <a:r>
              <a:rPr sz="1600" spc="-100" dirty="0" err="1">
                <a:solidFill>
                  <a:srgbClr val="FFFFFF"/>
                </a:solidFill>
                <a:latin typeface="Noto Sans JP"/>
                <a:cs typeface="Noto Sans JP"/>
              </a:rPr>
              <a:t>平岩</a:t>
            </a:r>
            <a:r>
              <a:rPr sz="1600" spc="-100" dirty="0">
                <a:solidFill>
                  <a:srgbClr val="FFFFFF"/>
                </a:solidFill>
                <a:latin typeface="Noto Sans JP"/>
                <a:cs typeface="Noto Sans JP"/>
              </a:rPr>
              <a:t>)</a:t>
            </a:r>
            <a:endParaRPr sz="1600" dirty="0">
              <a:latin typeface="Noto Sans JP"/>
              <a:cs typeface="Noto Sans JP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600" spc="-390" dirty="0">
                <a:solidFill>
                  <a:srgbClr val="FFFFFF"/>
                </a:solidFill>
                <a:latin typeface="Noto Sans JP"/>
                <a:cs typeface="Noto Sans JP"/>
              </a:rPr>
              <a:t>TEL：</a:t>
            </a:r>
            <a:r>
              <a:rPr lang="en-US" sz="1600" dirty="0">
                <a:solidFill>
                  <a:srgbClr val="FFFFFF"/>
                </a:solidFill>
                <a:latin typeface="Noto Sans JP"/>
                <a:cs typeface="Noto Sans JP"/>
              </a:rPr>
              <a:t>0897-66-1111</a:t>
            </a:r>
            <a:r>
              <a:rPr lang="ja-JP" altLang="en-US" sz="1600" dirty="0">
                <a:solidFill>
                  <a:srgbClr val="FFFFFF"/>
                </a:solidFill>
                <a:latin typeface="Noto Sans JP"/>
                <a:cs typeface="Noto Sans JP"/>
              </a:rPr>
              <a:t>　</a:t>
            </a:r>
            <a:r>
              <a:rPr sz="1600" spc="-20" dirty="0">
                <a:solidFill>
                  <a:srgbClr val="FFFFFF"/>
                </a:solidFill>
                <a:latin typeface="Noto Sans JP"/>
                <a:cs typeface="Noto Sans JP"/>
              </a:rPr>
              <a:t>愛</a:t>
            </a:r>
            <a:r>
              <a:rPr sz="1600" spc="-240" dirty="0">
                <a:solidFill>
                  <a:srgbClr val="FFFFFF"/>
                </a:solidFill>
                <a:latin typeface="Noto Sans JP"/>
                <a:cs typeface="Noto Sans JP"/>
              </a:rPr>
              <a:t>媛県新居浜市大生院</a:t>
            </a:r>
            <a:r>
              <a:rPr lang="en-US" sz="1600" dirty="0">
                <a:solidFill>
                  <a:srgbClr val="FFFFFF"/>
                </a:solidFill>
                <a:latin typeface="Noto Sans JP"/>
                <a:cs typeface="Noto Sans JP"/>
              </a:rPr>
              <a:t>2151-10</a:t>
            </a:r>
            <a:endParaRPr sz="1600" dirty="0">
              <a:latin typeface="Noto Sans JP"/>
              <a:cs typeface="Noto Sans JP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61633" y="9932113"/>
            <a:ext cx="2145030" cy="517525"/>
            <a:chOff x="261633" y="9932113"/>
            <a:chExt cx="2145030" cy="517525"/>
          </a:xfrm>
        </p:grpSpPr>
        <p:sp>
          <p:nvSpPr>
            <p:cNvPr id="51" name="object 51"/>
            <p:cNvSpPr/>
            <p:nvPr/>
          </p:nvSpPr>
          <p:spPr>
            <a:xfrm>
              <a:off x="270639" y="9941119"/>
              <a:ext cx="2127250" cy="499745"/>
            </a:xfrm>
            <a:custGeom>
              <a:avLst/>
              <a:gdLst/>
              <a:ahLst/>
              <a:cxnLst/>
              <a:rect l="l" t="t" r="r" b="b"/>
              <a:pathLst>
                <a:path w="2127250" h="499745">
                  <a:moveTo>
                    <a:pt x="2027770" y="0"/>
                  </a:moveTo>
                  <a:lnTo>
                    <a:pt x="98996" y="0"/>
                  </a:lnTo>
                  <a:lnTo>
                    <a:pt x="60500" y="7792"/>
                  </a:lnTo>
                  <a:lnTo>
                    <a:pt x="29029" y="29029"/>
                  </a:lnTo>
                  <a:lnTo>
                    <a:pt x="7792" y="60500"/>
                  </a:lnTo>
                  <a:lnTo>
                    <a:pt x="0" y="98996"/>
                  </a:lnTo>
                  <a:lnTo>
                    <a:pt x="0" y="400405"/>
                  </a:lnTo>
                  <a:lnTo>
                    <a:pt x="7792" y="438901"/>
                  </a:lnTo>
                  <a:lnTo>
                    <a:pt x="29029" y="470373"/>
                  </a:lnTo>
                  <a:lnTo>
                    <a:pt x="60500" y="491609"/>
                  </a:lnTo>
                  <a:lnTo>
                    <a:pt x="98996" y="499402"/>
                  </a:lnTo>
                  <a:lnTo>
                    <a:pt x="2027770" y="499402"/>
                  </a:lnTo>
                  <a:lnTo>
                    <a:pt x="2066266" y="491609"/>
                  </a:lnTo>
                  <a:lnTo>
                    <a:pt x="2097738" y="470373"/>
                  </a:lnTo>
                  <a:lnTo>
                    <a:pt x="2118975" y="438901"/>
                  </a:lnTo>
                  <a:lnTo>
                    <a:pt x="2126767" y="400405"/>
                  </a:lnTo>
                  <a:lnTo>
                    <a:pt x="2126767" y="98996"/>
                  </a:lnTo>
                  <a:lnTo>
                    <a:pt x="2118975" y="60500"/>
                  </a:lnTo>
                  <a:lnTo>
                    <a:pt x="2097738" y="29029"/>
                  </a:lnTo>
                  <a:lnTo>
                    <a:pt x="2066266" y="7792"/>
                  </a:lnTo>
                  <a:lnTo>
                    <a:pt x="2027770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1633" y="9932113"/>
              <a:ext cx="2145030" cy="517525"/>
            </a:xfrm>
            <a:custGeom>
              <a:avLst/>
              <a:gdLst/>
              <a:ahLst/>
              <a:cxnLst/>
              <a:rect l="l" t="t" r="r" b="b"/>
              <a:pathLst>
                <a:path w="2145030" h="517525">
                  <a:moveTo>
                    <a:pt x="2036775" y="0"/>
                  </a:moveTo>
                  <a:lnTo>
                    <a:pt x="108000" y="0"/>
                  </a:lnTo>
                  <a:lnTo>
                    <a:pt x="65965" y="8486"/>
                  </a:lnTo>
                  <a:lnTo>
                    <a:pt x="31635" y="31630"/>
                  </a:lnTo>
                  <a:lnTo>
                    <a:pt x="8488" y="65960"/>
                  </a:lnTo>
                  <a:lnTo>
                    <a:pt x="0" y="108000"/>
                  </a:lnTo>
                  <a:lnTo>
                    <a:pt x="0" y="409409"/>
                  </a:lnTo>
                  <a:lnTo>
                    <a:pt x="8488" y="451445"/>
                  </a:lnTo>
                  <a:lnTo>
                    <a:pt x="31635" y="485775"/>
                  </a:lnTo>
                  <a:lnTo>
                    <a:pt x="65965" y="508922"/>
                  </a:lnTo>
                  <a:lnTo>
                    <a:pt x="108000" y="517410"/>
                  </a:lnTo>
                  <a:lnTo>
                    <a:pt x="2036775" y="517410"/>
                  </a:lnTo>
                  <a:lnTo>
                    <a:pt x="2078815" y="508922"/>
                  </a:lnTo>
                  <a:lnTo>
                    <a:pt x="2092935" y="499402"/>
                  </a:lnTo>
                  <a:lnTo>
                    <a:pt x="108000" y="499402"/>
                  </a:lnTo>
                  <a:lnTo>
                    <a:pt x="73006" y="492318"/>
                  </a:lnTo>
                  <a:lnTo>
                    <a:pt x="44397" y="473013"/>
                  </a:lnTo>
                  <a:lnTo>
                    <a:pt x="25092" y="444404"/>
                  </a:lnTo>
                  <a:lnTo>
                    <a:pt x="18008" y="409409"/>
                  </a:lnTo>
                  <a:lnTo>
                    <a:pt x="18008" y="108000"/>
                  </a:lnTo>
                  <a:lnTo>
                    <a:pt x="25092" y="72999"/>
                  </a:lnTo>
                  <a:lnTo>
                    <a:pt x="44397" y="44386"/>
                  </a:lnTo>
                  <a:lnTo>
                    <a:pt x="73006" y="25079"/>
                  </a:lnTo>
                  <a:lnTo>
                    <a:pt x="108000" y="17995"/>
                  </a:lnTo>
                  <a:lnTo>
                    <a:pt x="2092920" y="17995"/>
                  </a:lnTo>
                  <a:lnTo>
                    <a:pt x="2078815" y="8486"/>
                  </a:lnTo>
                  <a:lnTo>
                    <a:pt x="2036775" y="0"/>
                  </a:lnTo>
                  <a:close/>
                </a:path>
                <a:path w="2145030" h="517525">
                  <a:moveTo>
                    <a:pt x="2092920" y="17995"/>
                  </a:moveTo>
                  <a:lnTo>
                    <a:pt x="2036775" y="17995"/>
                  </a:lnTo>
                  <a:lnTo>
                    <a:pt x="2071776" y="25079"/>
                  </a:lnTo>
                  <a:lnTo>
                    <a:pt x="2100389" y="44386"/>
                  </a:lnTo>
                  <a:lnTo>
                    <a:pt x="2119696" y="72999"/>
                  </a:lnTo>
                  <a:lnTo>
                    <a:pt x="2126780" y="108000"/>
                  </a:lnTo>
                  <a:lnTo>
                    <a:pt x="2126780" y="409409"/>
                  </a:lnTo>
                  <a:lnTo>
                    <a:pt x="2119696" y="444404"/>
                  </a:lnTo>
                  <a:lnTo>
                    <a:pt x="2100389" y="473013"/>
                  </a:lnTo>
                  <a:lnTo>
                    <a:pt x="2071776" y="492318"/>
                  </a:lnTo>
                  <a:lnTo>
                    <a:pt x="2036775" y="499402"/>
                  </a:lnTo>
                  <a:lnTo>
                    <a:pt x="2092935" y="499402"/>
                  </a:lnTo>
                  <a:lnTo>
                    <a:pt x="2113145" y="485775"/>
                  </a:lnTo>
                  <a:lnTo>
                    <a:pt x="2136289" y="451445"/>
                  </a:lnTo>
                  <a:lnTo>
                    <a:pt x="2144776" y="409409"/>
                  </a:lnTo>
                  <a:lnTo>
                    <a:pt x="2144776" y="108000"/>
                  </a:lnTo>
                  <a:lnTo>
                    <a:pt x="2136289" y="65960"/>
                  </a:lnTo>
                  <a:lnTo>
                    <a:pt x="2113145" y="31630"/>
                  </a:lnTo>
                  <a:lnTo>
                    <a:pt x="2092920" y="17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54223" y="10043791"/>
            <a:ext cx="177355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dirty="0">
                <a:solidFill>
                  <a:srgbClr val="FFFFFF"/>
                </a:solidFill>
                <a:latin typeface="Noto Sans JP"/>
                <a:cs typeface="Noto Sans JP"/>
              </a:rPr>
              <a:t>申込</a:t>
            </a:r>
            <a:r>
              <a:rPr sz="1600" b="1" spc="-135" dirty="0">
                <a:solidFill>
                  <a:srgbClr val="FFFFFF"/>
                </a:solidFill>
                <a:latin typeface="Noto Sans JP"/>
                <a:cs typeface="Noto Sans JP"/>
              </a:rPr>
              <a:t>み・問い合わせ</a:t>
            </a:r>
            <a:endParaRPr sz="1600">
              <a:latin typeface="Noto Sans JP"/>
              <a:cs typeface="Noto Sans JP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986776" y="2441532"/>
            <a:ext cx="6549860" cy="2780498"/>
            <a:chOff x="176269" y="5298230"/>
            <a:chExt cx="3624071" cy="4043964"/>
          </a:xfrm>
        </p:grpSpPr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6269" y="5327980"/>
              <a:ext cx="3624071" cy="401421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9341" y="5421414"/>
              <a:ext cx="3365995" cy="375639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49397" y="5401458"/>
              <a:ext cx="3406140" cy="3796665"/>
            </a:xfrm>
            <a:custGeom>
              <a:avLst/>
              <a:gdLst/>
              <a:ahLst/>
              <a:cxnLst/>
              <a:rect l="l" t="t" r="r" b="b"/>
              <a:pathLst>
                <a:path w="3406140" h="3796665">
                  <a:moveTo>
                    <a:pt x="3281260" y="0"/>
                  </a:moveTo>
                  <a:lnTo>
                    <a:pt x="124625" y="0"/>
                  </a:lnTo>
                  <a:lnTo>
                    <a:pt x="76236" y="9833"/>
                  </a:lnTo>
                  <a:lnTo>
                    <a:pt x="36609" y="36609"/>
                  </a:lnTo>
                  <a:lnTo>
                    <a:pt x="9833" y="76236"/>
                  </a:lnTo>
                  <a:lnTo>
                    <a:pt x="0" y="124625"/>
                  </a:lnTo>
                  <a:lnTo>
                    <a:pt x="0" y="3671684"/>
                  </a:lnTo>
                  <a:lnTo>
                    <a:pt x="9833" y="3720073"/>
                  </a:lnTo>
                  <a:lnTo>
                    <a:pt x="36609" y="3759700"/>
                  </a:lnTo>
                  <a:lnTo>
                    <a:pt x="76236" y="3786475"/>
                  </a:lnTo>
                  <a:lnTo>
                    <a:pt x="124625" y="3796309"/>
                  </a:lnTo>
                  <a:lnTo>
                    <a:pt x="3281260" y="3796309"/>
                  </a:lnTo>
                  <a:lnTo>
                    <a:pt x="3329649" y="3786475"/>
                  </a:lnTo>
                  <a:lnTo>
                    <a:pt x="3369276" y="3759700"/>
                  </a:lnTo>
                  <a:lnTo>
                    <a:pt x="3371502" y="3756405"/>
                  </a:lnTo>
                  <a:lnTo>
                    <a:pt x="124625" y="3756405"/>
                  </a:lnTo>
                  <a:lnTo>
                    <a:pt x="91681" y="3749736"/>
                  </a:lnTo>
                  <a:lnTo>
                    <a:pt x="64747" y="3731561"/>
                  </a:lnTo>
                  <a:lnTo>
                    <a:pt x="46572" y="3704628"/>
                  </a:lnTo>
                  <a:lnTo>
                    <a:pt x="39903" y="3671684"/>
                  </a:lnTo>
                  <a:lnTo>
                    <a:pt x="39903" y="124625"/>
                  </a:lnTo>
                  <a:lnTo>
                    <a:pt x="46572" y="91683"/>
                  </a:lnTo>
                  <a:lnTo>
                    <a:pt x="64747" y="64754"/>
                  </a:lnTo>
                  <a:lnTo>
                    <a:pt x="91681" y="46583"/>
                  </a:lnTo>
                  <a:lnTo>
                    <a:pt x="124625" y="39916"/>
                  </a:lnTo>
                  <a:lnTo>
                    <a:pt x="3371510" y="39916"/>
                  </a:lnTo>
                  <a:lnTo>
                    <a:pt x="3369276" y="36609"/>
                  </a:lnTo>
                  <a:lnTo>
                    <a:pt x="3329649" y="9833"/>
                  </a:lnTo>
                  <a:lnTo>
                    <a:pt x="3281260" y="0"/>
                  </a:lnTo>
                  <a:close/>
                </a:path>
                <a:path w="3406140" h="3796665">
                  <a:moveTo>
                    <a:pt x="3371510" y="39916"/>
                  </a:moveTo>
                  <a:lnTo>
                    <a:pt x="3281260" y="39916"/>
                  </a:lnTo>
                  <a:lnTo>
                    <a:pt x="3314204" y="46583"/>
                  </a:lnTo>
                  <a:lnTo>
                    <a:pt x="3341138" y="64754"/>
                  </a:lnTo>
                  <a:lnTo>
                    <a:pt x="3359313" y="91683"/>
                  </a:lnTo>
                  <a:lnTo>
                    <a:pt x="3365982" y="124625"/>
                  </a:lnTo>
                  <a:lnTo>
                    <a:pt x="3365982" y="3671684"/>
                  </a:lnTo>
                  <a:lnTo>
                    <a:pt x="3359313" y="3704628"/>
                  </a:lnTo>
                  <a:lnTo>
                    <a:pt x="3341138" y="3731561"/>
                  </a:lnTo>
                  <a:lnTo>
                    <a:pt x="3314204" y="3749736"/>
                  </a:lnTo>
                  <a:lnTo>
                    <a:pt x="3281260" y="3756405"/>
                  </a:lnTo>
                  <a:lnTo>
                    <a:pt x="3371502" y="3756405"/>
                  </a:lnTo>
                  <a:lnTo>
                    <a:pt x="3396052" y="3720073"/>
                  </a:lnTo>
                  <a:lnTo>
                    <a:pt x="3405886" y="3671684"/>
                  </a:lnTo>
                  <a:lnTo>
                    <a:pt x="3405886" y="124625"/>
                  </a:lnTo>
                  <a:lnTo>
                    <a:pt x="3396052" y="76236"/>
                  </a:lnTo>
                  <a:lnTo>
                    <a:pt x="3371510" y="39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56860" y="5298230"/>
              <a:ext cx="1391285" cy="456256"/>
            </a:xfrm>
            <a:custGeom>
              <a:avLst/>
              <a:gdLst/>
              <a:ahLst/>
              <a:cxnLst/>
              <a:rect l="l" t="t" r="r" b="b"/>
              <a:pathLst>
                <a:path w="1391285" h="310514">
                  <a:moveTo>
                    <a:pt x="128304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201955"/>
                  </a:lnTo>
                  <a:lnTo>
                    <a:pt x="8486" y="243996"/>
                  </a:lnTo>
                  <a:lnTo>
                    <a:pt x="31630" y="278325"/>
                  </a:lnTo>
                  <a:lnTo>
                    <a:pt x="65960" y="301469"/>
                  </a:lnTo>
                  <a:lnTo>
                    <a:pt x="108000" y="309956"/>
                  </a:lnTo>
                  <a:lnTo>
                    <a:pt x="1283042" y="309956"/>
                  </a:lnTo>
                  <a:lnTo>
                    <a:pt x="1325083" y="301469"/>
                  </a:lnTo>
                  <a:lnTo>
                    <a:pt x="1359412" y="278325"/>
                  </a:lnTo>
                  <a:lnTo>
                    <a:pt x="1382557" y="243996"/>
                  </a:lnTo>
                  <a:lnTo>
                    <a:pt x="1391043" y="201955"/>
                  </a:lnTo>
                  <a:lnTo>
                    <a:pt x="1391043" y="108000"/>
                  </a:lnTo>
                  <a:lnTo>
                    <a:pt x="1382557" y="65960"/>
                  </a:lnTo>
                  <a:lnTo>
                    <a:pt x="1359412" y="31630"/>
                  </a:lnTo>
                  <a:lnTo>
                    <a:pt x="1325083" y="8486"/>
                  </a:lnTo>
                  <a:lnTo>
                    <a:pt x="1283042" y="0"/>
                  </a:lnTo>
                  <a:close/>
                </a:path>
              </a:pathLst>
            </a:custGeom>
            <a:solidFill>
              <a:srgbClr val="166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1779250" y="6501050"/>
            <a:ext cx="3153964" cy="17588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r>
              <a:rPr lang="en-US" altLang="ja-JP" sz="1200" dirty="0"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</a:t>
            </a: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.AI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効率化</a:t>
            </a:r>
            <a:br>
              <a:rPr lang="en-US" altLang="ja-JP" sz="1200" u="sng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</a:b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ChatGPT 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（</a:t>
            </a: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30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～</a:t>
            </a: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60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分程度）触りだけ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・実際、使ってみよう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・使い方の事例紹介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</a:t>
            </a:r>
            <a:b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</a:b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3.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社内データベース作成</a:t>
            </a:r>
            <a:b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</a:b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 Airtable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（</a:t>
            </a: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120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分程度）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・使い方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dirty="0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・作ってみよう（１～</a:t>
            </a:r>
            <a:r>
              <a:rPr lang="en-US" altLang="ja-JP" sz="1200" dirty="0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2</a:t>
            </a:r>
            <a:r>
              <a:rPr lang="ja-JP" altLang="ja-JP" sz="1200" dirty="0">
                <a:effectLst/>
                <a:ea typeface="游ゴシック" panose="020B0400000000000000" pitchFamily="50" charset="-128"/>
                <a:cs typeface="ＭＳ Ｐゴシック" panose="020B0600070205080204" pitchFamily="50" charset="-128"/>
              </a:rPr>
              <a:t>個）</a:t>
            </a:r>
            <a:endParaRPr sz="800" dirty="0">
              <a:latin typeface="Noto Sans JP Medium"/>
              <a:cs typeface="Noto Sans JP Medium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0" y="604178"/>
            <a:ext cx="5096510" cy="9525"/>
          </a:xfrm>
          <a:custGeom>
            <a:avLst/>
            <a:gdLst/>
            <a:ahLst/>
            <a:cxnLst/>
            <a:rect l="l" t="t" r="r" b="b"/>
            <a:pathLst>
              <a:path w="5096510" h="9525">
                <a:moveTo>
                  <a:pt x="0" y="0"/>
                </a:moveTo>
                <a:lnTo>
                  <a:pt x="0" y="9004"/>
                </a:lnTo>
                <a:lnTo>
                  <a:pt x="5096266" y="9004"/>
                </a:lnTo>
                <a:lnTo>
                  <a:pt x="5096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1662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A2B591F4-5F92-2E7D-0963-C97BF5D3DE4C}"/>
              </a:ext>
            </a:extLst>
          </p:cNvPr>
          <p:cNvSpPr/>
          <p:nvPr/>
        </p:nvSpPr>
        <p:spPr>
          <a:xfrm>
            <a:off x="5766476" y="2461807"/>
            <a:ext cx="1688830" cy="710155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参加無料</a:t>
            </a:r>
          </a:p>
        </p:txBody>
      </p:sp>
      <p:sp>
        <p:nvSpPr>
          <p:cNvPr id="89" name="object 74">
            <a:extLst>
              <a:ext uri="{FF2B5EF4-FFF2-40B4-BE49-F238E27FC236}">
                <a16:creationId xmlns:a16="http://schemas.microsoft.com/office/drawing/2014/main" id="{8085A363-DE65-5330-1628-76A119511E65}"/>
              </a:ext>
            </a:extLst>
          </p:cNvPr>
          <p:cNvSpPr txBox="1"/>
          <p:nvPr/>
        </p:nvSpPr>
        <p:spPr>
          <a:xfrm>
            <a:off x="3016250" y="6901707"/>
            <a:ext cx="1533349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1700" b="1" dirty="0">
                <a:solidFill>
                  <a:srgbClr val="FFFFFF"/>
                </a:solidFill>
                <a:latin typeface="Noto Sans JP"/>
                <a:cs typeface="Noto Sans JP"/>
              </a:rPr>
              <a:t>スケジュール</a:t>
            </a:r>
            <a:endParaRPr sz="1700" dirty="0">
              <a:latin typeface="Noto Sans JP"/>
              <a:cs typeface="Noto Sans JP"/>
            </a:endParaRPr>
          </a:p>
        </p:txBody>
      </p:sp>
      <p:sp>
        <p:nvSpPr>
          <p:cNvPr id="75" name="object 47">
            <a:extLst>
              <a:ext uri="{FF2B5EF4-FFF2-40B4-BE49-F238E27FC236}">
                <a16:creationId xmlns:a16="http://schemas.microsoft.com/office/drawing/2014/main" id="{F6696E88-CD1B-F5C3-CEA0-666CC0DFC900}"/>
              </a:ext>
            </a:extLst>
          </p:cNvPr>
          <p:cNvSpPr txBox="1"/>
          <p:nvPr/>
        </p:nvSpPr>
        <p:spPr>
          <a:xfrm>
            <a:off x="296965" y="2679700"/>
            <a:ext cx="4904093" cy="8771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ja-JP" altLang="en-US" b="1" spc="-5" dirty="0">
                <a:solidFill>
                  <a:srgbClr val="16629E"/>
                </a:solidFill>
                <a:latin typeface="Noto Sans JP Black"/>
                <a:cs typeface="Noto Sans JP Black"/>
              </a:rPr>
              <a:t>各ツールの使い方や事例、作成方法を学ぶことで、組織でこれらのツールを使いこなすための知識やスキルを身につけることができます</a:t>
            </a:r>
            <a:r>
              <a:rPr lang="ja-JP" altLang="en-US" sz="2000" b="1" spc="-5" dirty="0">
                <a:solidFill>
                  <a:srgbClr val="16629E"/>
                </a:solidFill>
                <a:latin typeface="Noto Sans JP Black"/>
                <a:cs typeface="Noto Sans JP Black"/>
              </a:rPr>
              <a:t>。</a:t>
            </a:r>
            <a:endParaRPr sz="2000" dirty="0">
              <a:latin typeface="Noto Sans JP Black"/>
              <a:cs typeface="Noto Sans JP Black"/>
            </a:endParaRPr>
          </a:p>
        </p:txBody>
      </p:sp>
      <p:sp>
        <p:nvSpPr>
          <p:cNvPr id="77" name="object 67">
            <a:extLst>
              <a:ext uri="{FF2B5EF4-FFF2-40B4-BE49-F238E27FC236}">
                <a16:creationId xmlns:a16="http://schemas.microsoft.com/office/drawing/2014/main" id="{B135B391-1DAA-3AD8-2E22-3048CC963CFF}"/>
              </a:ext>
            </a:extLst>
          </p:cNvPr>
          <p:cNvSpPr txBox="1"/>
          <p:nvPr/>
        </p:nvSpPr>
        <p:spPr>
          <a:xfrm>
            <a:off x="8456810" y="6505402"/>
            <a:ext cx="3153964" cy="157414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r>
              <a:rPr lang="en-US" altLang="ja-JP" sz="1200" dirty="0">
                <a:effectLst/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1.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社内コミュニケーション</a:t>
            </a:r>
            <a:br>
              <a:rPr lang="en-US" altLang="ja-JP" sz="1200" u="sng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</a:b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slack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（</a:t>
            </a: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30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～</a:t>
            </a: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60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分程度）　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・実際、使ってみよう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・使い方の事例紹介</a:t>
            </a:r>
            <a:endParaRPr lang="en-US" altLang="ja-JP" sz="1200" dirty="0">
              <a:effectLst/>
              <a:latin typeface="ＭＳ Ｐゴシック" panose="020B0600070205080204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200" dirty="0">
                <a:effectLst/>
                <a:latin typeface="游ゴシック" panose="020B0400000000000000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Notion 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（</a:t>
            </a:r>
            <a:r>
              <a:rPr lang="en-US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120</a:t>
            </a:r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分程度）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・実際、使ってみよう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200" dirty="0">
                <a:effectLst/>
                <a:latin typeface="ＭＳ Ｐゴシック" panose="020B0600070205080204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・作ってみよう使ってみよう（２～３個）</a:t>
            </a:r>
            <a:endParaRPr lang="ja-JP" alt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84E0FD0E-058F-0F34-8D3B-11B7C6A57A00}"/>
              </a:ext>
            </a:extLst>
          </p:cNvPr>
          <p:cNvCxnSpPr>
            <a:cxnSpLocks/>
          </p:cNvCxnSpPr>
          <p:nvPr/>
        </p:nvCxnSpPr>
        <p:spPr>
          <a:xfrm>
            <a:off x="11610774" y="6454209"/>
            <a:ext cx="0" cy="209271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object 54">
            <a:extLst>
              <a:ext uri="{FF2B5EF4-FFF2-40B4-BE49-F238E27FC236}">
                <a16:creationId xmlns:a16="http://schemas.microsoft.com/office/drawing/2014/main" id="{E7538D95-7524-ED2D-85B0-6BD930D0475B}"/>
              </a:ext>
            </a:extLst>
          </p:cNvPr>
          <p:cNvGrpSpPr/>
          <p:nvPr/>
        </p:nvGrpSpPr>
        <p:grpSpPr>
          <a:xfrm>
            <a:off x="176269" y="5241194"/>
            <a:ext cx="3624071" cy="4101000"/>
            <a:chOff x="176269" y="5241194"/>
            <a:chExt cx="3624071" cy="4101000"/>
          </a:xfrm>
        </p:grpSpPr>
        <p:pic>
          <p:nvPicPr>
            <p:cNvPr id="5" name="object 55">
              <a:extLst>
                <a:ext uri="{FF2B5EF4-FFF2-40B4-BE49-F238E27FC236}">
                  <a16:creationId xmlns:a16="http://schemas.microsoft.com/office/drawing/2014/main" id="{57283FCD-07EA-4ADC-C6C6-9FC1B524832F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6269" y="5327980"/>
              <a:ext cx="3624071" cy="4014214"/>
            </a:xfrm>
            <a:prstGeom prst="rect">
              <a:avLst/>
            </a:prstGeom>
          </p:spPr>
        </p:pic>
        <p:pic>
          <p:nvPicPr>
            <p:cNvPr id="59" name="object 56">
              <a:extLst>
                <a:ext uri="{FF2B5EF4-FFF2-40B4-BE49-F238E27FC236}">
                  <a16:creationId xmlns:a16="http://schemas.microsoft.com/office/drawing/2014/main" id="{3F41DD8E-A601-38C1-C8D8-122B403B8BE8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9341" y="5421414"/>
              <a:ext cx="3365995" cy="3756393"/>
            </a:xfrm>
            <a:prstGeom prst="rect">
              <a:avLst/>
            </a:prstGeom>
          </p:spPr>
        </p:pic>
        <p:sp>
          <p:nvSpPr>
            <p:cNvPr id="66" name="object 57">
              <a:extLst>
                <a:ext uri="{FF2B5EF4-FFF2-40B4-BE49-F238E27FC236}">
                  <a16:creationId xmlns:a16="http://schemas.microsoft.com/office/drawing/2014/main" id="{07B2DF83-4E63-17AF-609F-D894D3DE0290}"/>
                </a:ext>
              </a:extLst>
            </p:cNvPr>
            <p:cNvSpPr/>
            <p:nvPr/>
          </p:nvSpPr>
          <p:spPr>
            <a:xfrm>
              <a:off x="249397" y="5401458"/>
              <a:ext cx="3406140" cy="3796665"/>
            </a:xfrm>
            <a:custGeom>
              <a:avLst/>
              <a:gdLst/>
              <a:ahLst/>
              <a:cxnLst/>
              <a:rect l="l" t="t" r="r" b="b"/>
              <a:pathLst>
                <a:path w="3406140" h="3796665">
                  <a:moveTo>
                    <a:pt x="3281260" y="0"/>
                  </a:moveTo>
                  <a:lnTo>
                    <a:pt x="124625" y="0"/>
                  </a:lnTo>
                  <a:lnTo>
                    <a:pt x="76236" y="9833"/>
                  </a:lnTo>
                  <a:lnTo>
                    <a:pt x="36609" y="36609"/>
                  </a:lnTo>
                  <a:lnTo>
                    <a:pt x="9833" y="76236"/>
                  </a:lnTo>
                  <a:lnTo>
                    <a:pt x="0" y="124625"/>
                  </a:lnTo>
                  <a:lnTo>
                    <a:pt x="0" y="3671684"/>
                  </a:lnTo>
                  <a:lnTo>
                    <a:pt x="9833" y="3720073"/>
                  </a:lnTo>
                  <a:lnTo>
                    <a:pt x="36609" y="3759700"/>
                  </a:lnTo>
                  <a:lnTo>
                    <a:pt x="76236" y="3786475"/>
                  </a:lnTo>
                  <a:lnTo>
                    <a:pt x="124625" y="3796309"/>
                  </a:lnTo>
                  <a:lnTo>
                    <a:pt x="3281260" y="3796309"/>
                  </a:lnTo>
                  <a:lnTo>
                    <a:pt x="3329649" y="3786475"/>
                  </a:lnTo>
                  <a:lnTo>
                    <a:pt x="3369276" y="3759700"/>
                  </a:lnTo>
                  <a:lnTo>
                    <a:pt x="3371502" y="3756405"/>
                  </a:lnTo>
                  <a:lnTo>
                    <a:pt x="124625" y="3756405"/>
                  </a:lnTo>
                  <a:lnTo>
                    <a:pt x="91681" y="3749736"/>
                  </a:lnTo>
                  <a:lnTo>
                    <a:pt x="64747" y="3731561"/>
                  </a:lnTo>
                  <a:lnTo>
                    <a:pt x="46572" y="3704628"/>
                  </a:lnTo>
                  <a:lnTo>
                    <a:pt x="39903" y="3671684"/>
                  </a:lnTo>
                  <a:lnTo>
                    <a:pt x="39903" y="124625"/>
                  </a:lnTo>
                  <a:lnTo>
                    <a:pt x="46572" y="91683"/>
                  </a:lnTo>
                  <a:lnTo>
                    <a:pt x="64747" y="64754"/>
                  </a:lnTo>
                  <a:lnTo>
                    <a:pt x="91681" y="46583"/>
                  </a:lnTo>
                  <a:lnTo>
                    <a:pt x="124625" y="39916"/>
                  </a:lnTo>
                  <a:lnTo>
                    <a:pt x="3371510" y="39916"/>
                  </a:lnTo>
                  <a:lnTo>
                    <a:pt x="3369276" y="36609"/>
                  </a:lnTo>
                  <a:lnTo>
                    <a:pt x="3329649" y="9833"/>
                  </a:lnTo>
                  <a:lnTo>
                    <a:pt x="3281260" y="0"/>
                  </a:lnTo>
                  <a:close/>
                </a:path>
                <a:path w="3406140" h="3796665">
                  <a:moveTo>
                    <a:pt x="3371510" y="39916"/>
                  </a:moveTo>
                  <a:lnTo>
                    <a:pt x="3281260" y="39916"/>
                  </a:lnTo>
                  <a:lnTo>
                    <a:pt x="3314204" y="46583"/>
                  </a:lnTo>
                  <a:lnTo>
                    <a:pt x="3341138" y="64754"/>
                  </a:lnTo>
                  <a:lnTo>
                    <a:pt x="3359313" y="91683"/>
                  </a:lnTo>
                  <a:lnTo>
                    <a:pt x="3365982" y="124625"/>
                  </a:lnTo>
                  <a:lnTo>
                    <a:pt x="3365982" y="3671684"/>
                  </a:lnTo>
                  <a:lnTo>
                    <a:pt x="3359313" y="3704628"/>
                  </a:lnTo>
                  <a:lnTo>
                    <a:pt x="3341138" y="3731561"/>
                  </a:lnTo>
                  <a:lnTo>
                    <a:pt x="3314204" y="3749736"/>
                  </a:lnTo>
                  <a:lnTo>
                    <a:pt x="3281260" y="3756405"/>
                  </a:lnTo>
                  <a:lnTo>
                    <a:pt x="3371502" y="3756405"/>
                  </a:lnTo>
                  <a:lnTo>
                    <a:pt x="3396052" y="3720073"/>
                  </a:lnTo>
                  <a:lnTo>
                    <a:pt x="3405886" y="3671684"/>
                  </a:lnTo>
                  <a:lnTo>
                    <a:pt x="3405886" y="124625"/>
                  </a:lnTo>
                  <a:lnTo>
                    <a:pt x="3396052" y="76236"/>
                  </a:lnTo>
                  <a:lnTo>
                    <a:pt x="3371510" y="39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5696A666-D8A9-A819-984B-6C8F1FADA326}"/>
                </a:ext>
              </a:extLst>
            </p:cNvPr>
            <p:cNvSpPr/>
            <p:nvPr/>
          </p:nvSpPr>
          <p:spPr>
            <a:xfrm>
              <a:off x="343336" y="5241194"/>
              <a:ext cx="3130558" cy="338928"/>
            </a:xfrm>
            <a:custGeom>
              <a:avLst/>
              <a:gdLst/>
              <a:ahLst/>
              <a:cxnLst/>
              <a:rect l="l" t="t" r="r" b="b"/>
              <a:pathLst>
                <a:path w="1391285" h="310514">
                  <a:moveTo>
                    <a:pt x="128304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201955"/>
                  </a:lnTo>
                  <a:lnTo>
                    <a:pt x="8486" y="243996"/>
                  </a:lnTo>
                  <a:lnTo>
                    <a:pt x="31630" y="278325"/>
                  </a:lnTo>
                  <a:lnTo>
                    <a:pt x="65960" y="301469"/>
                  </a:lnTo>
                  <a:lnTo>
                    <a:pt x="108000" y="309956"/>
                  </a:lnTo>
                  <a:lnTo>
                    <a:pt x="1283042" y="309956"/>
                  </a:lnTo>
                  <a:lnTo>
                    <a:pt x="1325083" y="301469"/>
                  </a:lnTo>
                  <a:lnTo>
                    <a:pt x="1359412" y="278325"/>
                  </a:lnTo>
                  <a:lnTo>
                    <a:pt x="1382557" y="243996"/>
                  </a:lnTo>
                  <a:lnTo>
                    <a:pt x="1391043" y="201955"/>
                  </a:lnTo>
                  <a:lnTo>
                    <a:pt x="1391043" y="108000"/>
                  </a:lnTo>
                  <a:lnTo>
                    <a:pt x="1382557" y="65960"/>
                  </a:lnTo>
                  <a:lnTo>
                    <a:pt x="1359412" y="31630"/>
                  </a:lnTo>
                  <a:lnTo>
                    <a:pt x="1325083" y="8486"/>
                  </a:lnTo>
                  <a:lnTo>
                    <a:pt x="1283042" y="0"/>
                  </a:lnTo>
                  <a:close/>
                </a:path>
              </a:pathLst>
            </a:custGeom>
            <a:solidFill>
              <a:srgbClr val="16629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9" name="object 59">
            <a:extLst>
              <a:ext uri="{FF2B5EF4-FFF2-40B4-BE49-F238E27FC236}">
                <a16:creationId xmlns:a16="http://schemas.microsoft.com/office/drawing/2014/main" id="{548FEFC6-E68A-529D-A304-1E82BB18A48F}"/>
              </a:ext>
            </a:extLst>
          </p:cNvPr>
          <p:cNvSpPr txBox="1"/>
          <p:nvPr/>
        </p:nvSpPr>
        <p:spPr>
          <a:xfrm>
            <a:off x="556298" y="5261273"/>
            <a:ext cx="2901023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FFFFFF"/>
                </a:solidFill>
                <a:latin typeface="Noto Sans JP"/>
                <a:cs typeface="Noto Sans JP"/>
              </a:rPr>
              <a:t>第</a:t>
            </a:r>
            <a:r>
              <a:rPr lang="en-US" sz="1700" b="1" dirty="0">
                <a:solidFill>
                  <a:srgbClr val="FFFFFF"/>
                </a:solidFill>
                <a:latin typeface="Noto Sans JP"/>
                <a:cs typeface="Noto Sans JP"/>
              </a:rPr>
              <a:t>1</a:t>
            </a:r>
            <a:r>
              <a:rPr sz="1700" b="1" dirty="0">
                <a:solidFill>
                  <a:srgbClr val="FFFFFF"/>
                </a:solidFill>
                <a:latin typeface="Noto Sans JP"/>
                <a:cs typeface="Noto Sans JP"/>
              </a:rPr>
              <a:t>回</a:t>
            </a:r>
            <a:r>
              <a:rPr lang="ja-JP" altLang="en-US" sz="1700" b="1" dirty="0">
                <a:solidFill>
                  <a:srgbClr val="FFFFFF"/>
                </a:solidFill>
                <a:latin typeface="Noto Sans JP"/>
                <a:cs typeface="Noto Sans JP"/>
              </a:rPr>
              <a:t>  ｺﾐｭﾆｹｰｼｮﾝ／自動化</a:t>
            </a:r>
            <a:endParaRPr sz="1700" dirty="0">
              <a:latin typeface="Noto Sans JP"/>
              <a:cs typeface="Noto Sans JP"/>
            </a:endParaRPr>
          </a:p>
        </p:txBody>
      </p:sp>
      <p:pic>
        <p:nvPicPr>
          <p:cNvPr id="70" name="object 60">
            <a:extLst>
              <a:ext uri="{FF2B5EF4-FFF2-40B4-BE49-F238E27FC236}">
                <a16:creationId xmlns:a16="http://schemas.microsoft.com/office/drawing/2014/main" id="{3854D3FC-3881-E542-766F-C36D44A53D69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28938" y="5778424"/>
            <a:ext cx="231241" cy="231241"/>
          </a:xfrm>
          <a:prstGeom prst="rect">
            <a:avLst/>
          </a:prstGeom>
        </p:spPr>
      </p:pic>
      <p:sp>
        <p:nvSpPr>
          <p:cNvPr id="71" name="object 61">
            <a:extLst>
              <a:ext uri="{FF2B5EF4-FFF2-40B4-BE49-F238E27FC236}">
                <a16:creationId xmlns:a16="http://schemas.microsoft.com/office/drawing/2014/main" id="{D2B038A6-67DB-B095-5757-348A981CA7C6}"/>
              </a:ext>
            </a:extLst>
          </p:cNvPr>
          <p:cNvSpPr txBox="1"/>
          <p:nvPr/>
        </p:nvSpPr>
        <p:spPr>
          <a:xfrm>
            <a:off x="377539" y="5580215"/>
            <a:ext cx="94776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en-US" altLang="ja-JP" sz="3200" b="1" dirty="0">
                <a:solidFill>
                  <a:srgbClr val="16629E"/>
                </a:solidFill>
                <a:latin typeface="Noto Sans JP"/>
                <a:cs typeface="Noto Sans JP"/>
              </a:rPr>
              <a:t>8/24</a:t>
            </a:r>
            <a:endParaRPr lang="ja-JP" altLang="en-US" sz="1950" baseline="17094" dirty="0">
              <a:latin typeface="Noto Sans JP"/>
              <a:cs typeface="Noto Sans JP"/>
            </a:endParaRPr>
          </a:p>
        </p:txBody>
      </p:sp>
      <p:sp>
        <p:nvSpPr>
          <p:cNvPr id="72" name="object 62">
            <a:extLst>
              <a:ext uri="{FF2B5EF4-FFF2-40B4-BE49-F238E27FC236}">
                <a16:creationId xmlns:a16="http://schemas.microsoft.com/office/drawing/2014/main" id="{B6A23960-B755-7366-2CAB-DB9738B8AA5D}"/>
              </a:ext>
            </a:extLst>
          </p:cNvPr>
          <p:cNvSpPr txBox="1"/>
          <p:nvPr/>
        </p:nvSpPr>
        <p:spPr>
          <a:xfrm>
            <a:off x="1650131" y="5747570"/>
            <a:ext cx="1334770" cy="2699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650" dirty="0">
                <a:solidFill>
                  <a:srgbClr val="16629E"/>
                </a:solidFill>
                <a:latin typeface="Noto Sans JP Medium"/>
                <a:cs typeface="Noto Sans JP Medium"/>
              </a:rPr>
              <a:t>13</a:t>
            </a:r>
            <a:r>
              <a:rPr sz="1650" b="0" dirty="0">
                <a:solidFill>
                  <a:srgbClr val="16629E"/>
                </a:solidFill>
                <a:latin typeface="Noto Sans JP Medium"/>
                <a:cs typeface="Noto Sans JP Medium"/>
              </a:rPr>
              <a:t>:</a:t>
            </a:r>
            <a:r>
              <a:rPr lang="en-US" sz="1650" b="0" dirty="0">
                <a:solidFill>
                  <a:srgbClr val="16629E"/>
                </a:solidFill>
                <a:latin typeface="Noto Sans JP Medium"/>
                <a:cs typeface="Noto Sans JP Medium"/>
              </a:rPr>
              <a:t>30</a:t>
            </a:r>
            <a:r>
              <a:rPr sz="1650" b="0" dirty="0">
                <a:solidFill>
                  <a:srgbClr val="16629E"/>
                </a:solidFill>
                <a:latin typeface="Noto Sans JP Medium"/>
                <a:cs typeface="Noto Sans JP Medium"/>
              </a:rPr>
              <a:t>～</a:t>
            </a:r>
            <a:r>
              <a:rPr lang="en-US" sz="1650" b="0" dirty="0">
                <a:solidFill>
                  <a:srgbClr val="16629E"/>
                </a:solidFill>
                <a:latin typeface="Noto Sans JP Medium"/>
                <a:cs typeface="Noto Sans JP Medium"/>
              </a:rPr>
              <a:t>16:30</a:t>
            </a:r>
            <a:endParaRPr sz="1650" dirty="0">
              <a:latin typeface="Noto Sans JP Medium"/>
              <a:cs typeface="Noto Sans JP Medium"/>
            </a:endParaRPr>
          </a:p>
        </p:txBody>
      </p:sp>
      <p:grpSp>
        <p:nvGrpSpPr>
          <p:cNvPr id="73" name="object 63">
            <a:extLst>
              <a:ext uri="{FF2B5EF4-FFF2-40B4-BE49-F238E27FC236}">
                <a16:creationId xmlns:a16="http://schemas.microsoft.com/office/drawing/2014/main" id="{CC8A7995-04ED-AFCA-55FE-E4BAAF06AAFE}"/>
              </a:ext>
            </a:extLst>
          </p:cNvPr>
          <p:cNvGrpSpPr/>
          <p:nvPr/>
        </p:nvGrpSpPr>
        <p:grpSpPr>
          <a:xfrm>
            <a:off x="382334" y="6173833"/>
            <a:ext cx="3140075" cy="9525"/>
            <a:chOff x="382334" y="6173833"/>
            <a:chExt cx="3140075" cy="9525"/>
          </a:xfrm>
        </p:grpSpPr>
        <p:sp>
          <p:nvSpPr>
            <p:cNvPr id="74" name="object 64">
              <a:extLst>
                <a:ext uri="{FF2B5EF4-FFF2-40B4-BE49-F238E27FC236}">
                  <a16:creationId xmlns:a16="http://schemas.microsoft.com/office/drawing/2014/main" id="{8E2F401D-596B-2F8E-BB99-A681A77218BD}"/>
                </a:ext>
              </a:extLst>
            </p:cNvPr>
            <p:cNvSpPr/>
            <p:nvPr/>
          </p:nvSpPr>
          <p:spPr>
            <a:xfrm>
              <a:off x="387097" y="6178595"/>
              <a:ext cx="3130550" cy="0"/>
            </a:xfrm>
            <a:custGeom>
              <a:avLst/>
              <a:gdLst/>
              <a:ahLst/>
              <a:cxnLst/>
              <a:rect l="l" t="t" r="r" b="b"/>
              <a:pathLst>
                <a:path w="3130550">
                  <a:moveTo>
                    <a:pt x="313048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5">
              <a:extLst>
                <a:ext uri="{FF2B5EF4-FFF2-40B4-BE49-F238E27FC236}">
                  <a16:creationId xmlns:a16="http://schemas.microsoft.com/office/drawing/2014/main" id="{120E253C-7DAB-7709-DDDB-2FFBB61B4844}"/>
                </a:ext>
              </a:extLst>
            </p:cNvPr>
            <p:cNvSpPr/>
            <p:nvPr/>
          </p:nvSpPr>
          <p:spPr>
            <a:xfrm>
              <a:off x="387097" y="6178595"/>
              <a:ext cx="3130550" cy="0"/>
            </a:xfrm>
            <a:custGeom>
              <a:avLst/>
              <a:gdLst/>
              <a:ahLst/>
              <a:cxnLst/>
              <a:rect l="l" t="t" r="r" b="b"/>
              <a:pathLst>
                <a:path w="3130550">
                  <a:moveTo>
                    <a:pt x="0" y="0"/>
                  </a:moveTo>
                  <a:lnTo>
                    <a:pt x="3130486" y="0"/>
                  </a:lnTo>
                </a:path>
              </a:pathLst>
            </a:custGeom>
            <a:ln w="9004">
              <a:solidFill>
                <a:srgbClr val="1662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66">
            <a:extLst>
              <a:ext uri="{FF2B5EF4-FFF2-40B4-BE49-F238E27FC236}">
                <a16:creationId xmlns:a16="http://schemas.microsoft.com/office/drawing/2014/main" id="{9C5E4F0B-2CCD-DF77-1357-A00DE7163964}"/>
              </a:ext>
            </a:extLst>
          </p:cNvPr>
          <p:cNvSpPr txBox="1"/>
          <p:nvPr/>
        </p:nvSpPr>
        <p:spPr>
          <a:xfrm>
            <a:off x="284480" y="6167811"/>
            <a:ext cx="3188970" cy="120738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6355">
              <a:spcBef>
                <a:spcPts val="755"/>
              </a:spcBef>
            </a:pPr>
            <a:r>
              <a:rPr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●</a:t>
            </a:r>
            <a:r>
              <a:rPr 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slack</a:t>
            </a:r>
            <a:r>
              <a:rPr lang="ja-JP" alt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　（</a:t>
            </a:r>
            <a:r>
              <a:rPr lang="en-US" altLang="ja-JP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60</a:t>
            </a:r>
            <a:r>
              <a:rPr lang="ja-JP" alt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分）</a:t>
            </a:r>
            <a:endParaRPr sz="13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"/>
            </a:endParaRPr>
          </a:p>
          <a:p>
            <a:pPr marL="12700">
              <a:spcBef>
                <a:spcPts val="535"/>
              </a:spcBef>
            </a:pPr>
            <a:r>
              <a:rPr lang="ja-JP" altLang="en-US" sz="1050" b="0" spc="16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　ビジネス向けのチャットツール。チーム内</a:t>
            </a:r>
            <a:endParaRPr lang="en-US" altLang="ja-JP" sz="1050" b="0" spc="16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  <a:p>
            <a:pPr marL="12700">
              <a:spcBef>
                <a:spcPts val="535"/>
              </a:spcBef>
            </a:pPr>
            <a:r>
              <a:rPr lang="ja-JP" altLang="en-US" sz="1050" spc="16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　</a:t>
            </a:r>
            <a:r>
              <a:rPr lang="ja-JP" altLang="en-US" sz="1050" b="0" spc="16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の</a:t>
            </a:r>
            <a:r>
              <a:rPr lang="ja-JP" altLang="en-US" sz="1050" spc="16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コミュニケーションをスムーズに。</a:t>
            </a:r>
            <a:endParaRPr lang="en-US" altLang="ja-JP" sz="1050" spc="16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  <a:p>
            <a:pPr marL="12700">
              <a:spcBef>
                <a:spcPts val="535"/>
              </a:spcBef>
            </a:pPr>
            <a:r>
              <a:rPr lang="ja-JP" altLang="en-US" sz="1050" spc="16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　　①実際、使ってみよう</a:t>
            </a:r>
            <a:endParaRPr lang="en-US" altLang="ja-JP" sz="1050" spc="16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  <a:p>
            <a:pPr marL="12700">
              <a:spcBef>
                <a:spcPts val="535"/>
              </a:spcBef>
            </a:pPr>
            <a:r>
              <a:rPr lang="ja-JP" altLang="en-US" sz="1050" spc="16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　　②使い方の事例紹介</a:t>
            </a:r>
            <a:endParaRPr sz="10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</p:txBody>
      </p:sp>
      <p:sp>
        <p:nvSpPr>
          <p:cNvPr id="80" name="object 67">
            <a:extLst>
              <a:ext uri="{FF2B5EF4-FFF2-40B4-BE49-F238E27FC236}">
                <a16:creationId xmlns:a16="http://schemas.microsoft.com/office/drawing/2014/main" id="{8CCD33D1-2EC3-BA0D-950D-645625201EE1}"/>
              </a:ext>
            </a:extLst>
          </p:cNvPr>
          <p:cNvSpPr txBox="1"/>
          <p:nvPr/>
        </p:nvSpPr>
        <p:spPr>
          <a:xfrm>
            <a:off x="311785" y="7289166"/>
            <a:ext cx="3173783" cy="122020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5719">
              <a:spcBef>
                <a:spcPts val="755"/>
              </a:spcBef>
              <a:buSzPct val="92592"/>
              <a:tabLst>
                <a:tab pos="218440" algn="l"/>
              </a:tabLst>
            </a:pPr>
            <a:r>
              <a:rPr lang="en-US" altLang="ja-JP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●Notion</a:t>
            </a:r>
            <a:r>
              <a:rPr lang="ja-JP" alt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　（</a:t>
            </a:r>
            <a:r>
              <a:rPr lang="en-US" altLang="ja-JP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90</a:t>
            </a:r>
            <a:r>
              <a:rPr lang="ja-JP" alt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分）</a:t>
            </a:r>
            <a:endParaRPr lang="ja-JP" altLang="en-US" sz="13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"/>
            </a:endParaRPr>
          </a:p>
          <a:p>
            <a:pPr marL="12700">
              <a:spcBef>
                <a:spcPts val="535"/>
              </a:spcBef>
            </a:pPr>
            <a:r>
              <a:rPr lang="ja-JP" altLang="en-US" sz="1050" spc="16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　タスク管理、プロジェクト管理などが</a:t>
            </a:r>
            <a:endParaRPr lang="en-US" altLang="ja-JP" sz="1050" spc="16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  <a:p>
            <a:pPr marL="12700">
              <a:spcBef>
                <a:spcPts val="535"/>
              </a:spcBef>
            </a:pPr>
            <a:r>
              <a:rPr lang="ja-JP" altLang="en-US" sz="1050" spc="16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　オールインワンで行えます。</a:t>
            </a:r>
          </a:p>
          <a:p>
            <a:pPr marL="12700">
              <a:spcBef>
                <a:spcPts val="535"/>
              </a:spcBef>
            </a:pPr>
            <a:r>
              <a:rPr lang="ja-JP" altLang="en-US" sz="1050" spc="16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　　○作ってみよう、使ってみよう</a:t>
            </a:r>
            <a:endParaRPr lang="en-US" altLang="ja-JP" sz="1050" spc="16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ja-JP" altLang="en-US" sz="1050" spc="-30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　</a:t>
            </a:r>
            <a:r>
              <a:rPr lang="ja-JP" altLang="en-US" sz="1050" b="0" spc="-30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　　</a:t>
            </a:r>
            <a:r>
              <a:rPr lang="ja-JP" altLang="en-US" sz="1050" spc="-30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例）プロジェクト管理</a:t>
            </a:r>
            <a:endParaRPr sz="10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</p:txBody>
      </p:sp>
      <p:sp>
        <p:nvSpPr>
          <p:cNvPr id="81" name="object 68">
            <a:extLst>
              <a:ext uri="{FF2B5EF4-FFF2-40B4-BE49-F238E27FC236}">
                <a16:creationId xmlns:a16="http://schemas.microsoft.com/office/drawing/2014/main" id="{A3F10195-5764-893C-E8F2-F6729453633F}"/>
              </a:ext>
            </a:extLst>
          </p:cNvPr>
          <p:cNvSpPr txBox="1"/>
          <p:nvPr/>
        </p:nvSpPr>
        <p:spPr>
          <a:xfrm>
            <a:off x="311785" y="9255565"/>
            <a:ext cx="6203413" cy="36804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1" dirty="0">
                <a:solidFill>
                  <a:srgbClr val="16629E"/>
                </a:solidFill>
                <a:latin typeface="Noto Sans JP"/>
                <a:cs typeface="Noto Sans JP"/>
              </a:rPr>
              <a:t>※</a:t>
            </a:r>
            <a:r>
              <a:rPr lang="en-US" sz="1100" b="1" dirty="0">
                <a:solidFill>
                  <a:srgbClr val="16629E"/>
                </a:solidFill>
                <a:latin typeface="Noto Sans JP"/>
                <a:cs typeface="Noto Sans JP"/>
              </a:rPr>
              <a:t>Wi-Fi</a:t>
            </a:r>
            <a:r>
              <a:rPr lang="ja-JP" altLang="en-US" sz="1100" b="1" dirty="0">
                <a:solidFill>
                  <a:srgbClr val="16629E"/>
                </a:solidFill>
                <a:latin typeface="Noto Sans JP"/>
                <a:cs typeface="Noto Sans JP"/>
              </a:rPr>
              <a:t>が繋がるノートパソコンをご持参ください。</a:t>
            </a:r>
            <a:endParaRPr lang="en-US" altLang="ja-JP" sz="1100" b="1" dirty="0">
              <a:solidFill>
                <a:srgbClr val="16629E"/>
              </a:solidFill>
              <a:latin typeface="Noto Sans JP"/>
              <a:cs typeface="Noto Sans JP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ja-JP" altLang="en-US" sz="1100" b="1" dirty="0">
                <a:solidFill>
                  <a:srgbClr val="16629E"/>
                </a:solidFill>
                <a:latin typeface="Noto Sans JP"/>
                <a:cs typeface="Noto Sans JP"/>
              </a:rPr>
              <a:t>　</a:t>
            </a:r>
            <a:r>
              <a:rPr lang="en-US" altLang="ja-JP" sz="1100" b="1" dirty="0">
                <a:solidFill>
                  <a:srgbClr val="16629E"/>
                </a:solidFill>
                <a:latin typeface="Noto Sans JP"/>
                <a:cs typeface="Noto Sans JP"/>
              </a:rPr>
              <a:t>Wi-Fi</a:t>
            </a:r>
            <a:r>
              <a:rPr lang="ja-JP" altLang="en-US" sz="1100" b="1" dirty="0">
                <a:solidFill>
                  <a:srgbClr val="16629E"/>
                </a:solidFill>
                <a:latin typeface="Noto Sans JP"/>
                <a:cs typeface="Noto Sans JP"/>
              </a:rPr>
              <a:t>環境はこちらで準備します。</a:t>
            </a:r>
            <a:endParaRPr sz="1100" dirty="0">
              <a:latin typeface="Noto Sans JP"/>
              <a:cs typeface="Noto Sans JP"/>
            </a:endParaRPr>
          </a:p>
        </p:txBody>
      </p:sp>
      <p:grpSp>
        <p:nvGrpSpPr>
          <p:cNvPr id="82" name="object 69">
            <a:extLst>
              <a:ext uri="{FF2B5EF4-FFF2-40B4-BE49-F238E27FC236}">
                <a16:creationId xmlns:a16="http://schemas.microsoft.com/office/drawing/2014/main" id="{65E84360-EABE-C957-3CEB-97B086A145AC}"/>
              </a:ext>
            </a:extLst>
          </p:cNvPr>
          <p:cNvGrpSpPr/>
          <p:nvPr/>
        </p:nvGrpSpPr>
        <p:grpSpPr>
          <a:xfrm>
            <a:off x="3857718" y="5261273"/>
            <a:ext cx="3627113" cy="4082698"/>
            <a:chOff x="3833869" y="5259496"/>
            <a:chExt cx="3627113" cy="4082698"/>
          </a:xfrm>
        </p:grpSpPr>
        <p:pic>
          <p:nvPicPr>
            <p:cNvPr id="85" name="object 70">
              <a:extLst>
                <a:ext uri="{FF2B5EF4-FFF2-40B4-BE49-F238E27FC236}">
                  <a16:creationId xmlns:a16="http://schemas.microsoft.com/office/drawing/2014/main" id="{545025C8-0CBF-6C9C-CAB2-5CE8C2B4FF1D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33869" y="5327980"/>
              <a:ext cx="3627113" cy="4014214"/>
            </a:xfrm>
            <a:prstGeom prst="rect">
              <a:avLst/>
            </a:prstGeom>
          </p:spPr>
        </p:pic>
        <p:pic>
          <p:nvPicPr>
            <p:cNvPr id="86" name="object 71">
              <a:extLst>
                <a:ext uri="{FF2B5EF4-FFF2-40B4-BE49-F238E27FC236}">
                  <a16:creationId xmlns:a16="http://schemas.microsoft.com/office/drawing/2014/main" id="{EF382A71-ECD1-2257-C537-D5258C0E7562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25951" y="5421401"/>
              <a:ext cx="3367862" cy="3756406"/>
            </a:xfrm>
            <a:prstGeom prst="rect">
              <a:avLst/>
            </a:prstGeom>
          </p:spPr>
        </p:pic>
        <p:sp>
          <p:nvSpPr>
            <p:cNvPr id="88" name="object 72">
              <a:extLst>
                <a:ext uri="{FF2B5EF4-FFF2-40B4-BE49-F238E27FC236}">
                  <a16:creationId xmlns:a16="http://schemas.microsoft.com/office/drawing/2014/main" id="{579EAEEF-F9BD-9463-469B-F1457AB858AE}"/>
                </a:ext>
              </a:extLst>
            </p:cNvPr>
            <p:cNvSpPr/>
            <p:nvPr/>
          </p:nvSpPr>
          <p:spPr>
            <a:xfrm>
              <a:off x="3905999" y="5401454"/>
              <a:ext cx="3408045" cy="3796665"/>
            </a:xfrm>
            <a:custGeom>
              <a:avLst/>
              <a:gdLst/>
              <a:ahLst/>
              <a:cxnLst/>
              <a:rect l="l" t="t" r="r" b="b"/>
              <a:pathLst>
                <a:path w="3408045" h="3796665">
                  <a:moveTo>
                    <a:pt x="3283102" y="0"/>
                  </a:moveTo>
                  <a:lnTo>
                    <a:pt x="124663" y="0"/>
                  </a:lnTo>
                  <a:lnTo>
                    <a:pt x="76257" y="9836"/>
                  </a:lnTo>
                  <a:lnTo>
                    <a:pt x="36618" y="36618"/>
                  </a:lnTo>
                  <a:lnTo>
                    <a:pt x="9836" y="76257"/>
                  </a:lnTo>
                  <a:lnTo>
                    <a:pt x="0" y="124663"/>
                  </a:lnTo>
                  <a:lnTo>
                    <a:pt x="0" y="3671646"/>
                  </a:lnTo>
                  <a:lnTo>
                    <a:pt x="9836" y="3720051"/>
                  </a:lnTo>
                  <a:lnTo>
                    <a:pt x="36618" y="3759690"/>
                  </a:lnTo>
                  <a:lnTo>
                    <a:pt x="76257" y="3786473"/>
                  </a:lnTo>
                  <a:lnTo>
                    <a:pt x="124663" y="3796309"/>
                  </a:lnTo>
                  <a:lnTo>
                    <a:pt x="3283102" y="3796309"/>
                  </a:lnTo>
                  <a:lnTo>
                    <a:pt x="3331507" y="3786473"/>
                  </a:lnTo>
                  <a:lnTo>
                    <a:pt x="3371146" y="3759690"/>
                  </a:lnTo>
                  <a:lnTo>
                    <a:pt x="3373365" y="3756405"/>
                  </a:lnTo>
                  <a:lnTo>
                    <a:pt x="124663" y="3756405"/>
                  </a:lnTo>
                  <a:lnTo>
                    <a:pt x="91704" y="3749734"/>
                  </a:lnTo>
                  <a:lnTo>
                    <a:pt x="64763" y="3731552"/>
                  </a:lnTo>
                  <a:lnTo>
                    <a:pt x="46585" y="3704606"/>
                  </a:lnTo>
                  <a:lnTo>
                    <a:pt x="39916" y="3671646"/>
                  </a:lnTo>
                  <a:lnTo>
                    <a:pt x="39916" y="124663"/>
                  </a:lnTo>
                  <a:lnTo>
                    <a:pt x="46585" y="91704"/>
                  </a:lnTo>
                  <a:lnTo>
                    <a:pt x="64763" y="64763"/>
                  </a:lnTo>
                  <a:lnTo>
                    <a:pt x="91704" y="46585"/>
                  </a:lnTo>
                  <a:lnTo>
                    <a:pt x="124663" y="39916"/>
                  </a:lnTo>
                  <a:lnTo>
                    <a:pt x="3373374" y="39916"/>
                  </a:lnTo>
                  <a:lnTo>
                    <a:pt x="3371146" y="36618"/>
                  </a:lnTo>
                  <a:lnTo>
                    <a:pt x="3331507" y="9836"/>
                  </a:lnTo>
                  <a:lnTo>
                    <a:pt x="3283102" y="0"/>
                  </a:lnTo>
                  <a:close/>
                </a:path>
                <a:path w="3408045" h="3796665">
                  <a:moveTo>
                    <a:pt x="3373374" y="39916"/>
                  </a:moveTo>
                  <a:lnTo>
                    <a:pt x="3283102" y="39916"/>
                  </a:lnTo>
                  <a:lnTo>
                    <a:pt x="3316060" y="46585"/>
                  </a:lnTo>
                  <a:lnTo>
                    <a:pt x="3343001" y="64763"/>
                  </a:lnTo>
                  <a:lnTo>
                    <a:pt x="3361180" y="91704"/>
                  </a:lnTo>
                  <a:lnTo>
                    <a:pt x="3367849" y="124663"/>
                  </a:lnTo>
                  <a:lnTo>
                    <a:pt x="3367849" y="3671646"/>
                  </a:lnTo>
                  <a:lnTo>
                    <a:pt x="3361180" y="3704606"/>
                  </a:lnTo>
                  <a:lnTo>
                    <a:pt x="3343001" y="3731552"/>
                  </a:lnTo>
                  <a:lnTo>
                    <a:pt x="3316060" y="3749734"/>
                  </a:lnTo>
                  <a:lnTo>
                    <a:pt x="3283102" y="3756405"/>
                  </a:lnTo>
                  <a:lnTo>
                    <a:pt x="3373365" y="3756405"/>
                  </a:lnTo>
                  <a:lnTo>
                    <a:pt x="3397929" y="3720051"/>
                  </a:lnTo>
                  <a:lnTo>
                    <a:pt x="3407765" y="3671646"/>
                  </a:lnTo>
                  <a:lnTo>
                    <a:pt x="3407765" y="124663"/>
                  </a:lnTo>
                  <a:lnTo>
                    <a:pt x="3397929" y="76257"/>
                  </a:lnTo>
                  <a:lnTo>
                    <a:pt x="3373374" y="39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73">
              <a:extLst>
                <a:ext uri="{FF2B5EF4-FFF2-40B4-BE49-F238E27FC236}">
                  <a16:creationId xmlns:a16="http://schemas.microsoft.com/office/drawing/2014/main" id="{76AE95F9-AB65-D082-083C-E2441375CDDA}"/>
                </a:ext>
              </a:extLst>
            </p:cNvPr>
            <p:cNvSpPr/>
            <p:nvPr/>
          </p:nvSpPr>
          <p:spPr>
            <a:xfrm>
              <a:off x="4032786" y="5259496"/>
              <a:ext cx="2855183" cy="331817"/>
            </a:xfrm>
            <a:custGeom>
              <a:avLst/>
              <a:gdLst/>
              <a:ahLst/>
              <a:cxnLst/>
              <a:rect l="l" t="t" r="r" b="b"/>
              <a:pathLst>
                <a:path w="1391285" h="310514">
                  <a:moveTo>
                    <a:pt x="1283042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201955"/>
                  </a:lnTo>
                  <a:lnTo>
                    <a:pt x="8486" y="243996"/>
                  </a:lnTo>
                  <a:lnTo>
                    <a:pt x="31630" y="278325"/>
                  </a:lnTo>
                  <a:lnTo>
                    <a:pt x="65960" y="301469"/>
                  </a:lnTo>
                  <a:lnTo>
                    <a:pt x="108000" y="309956"/>
                  </a:lnTo>
                  <a:lnTo>
                    <a:pt x="1283042" y="309956"/>
                  </a:lnTo>
                  <a:lnTo>
                    <a:pt x="1325083" y="301469"/>
                  </a:lnTo>
                  <a:lnTo>
                    <a:pt x="1359412" y="278325"/>
                  </a:lnTo>
                  <a:lnTo>
                    <a:pt x="1382557" y="243996"/>
                  </a:lnTo>
                  <a:lnTo>
                    <a:pt x="1391043" y="201955"/>
                  </a:lnTo>
                  <a:lnTo>
                    <a:pt x="1391043" y="108000"/>
                  </a:lnTo>
                  <a:lnTo>
                    <a:pt x="1382557" y="65960"/>
                  </a:lnTo>
                  <a:lnTo>
                    <a:pt x="1359412" y="31630"/>
                  </a:lnTo>
                  <a:lnTo>
                    <a:pt x="1325083" y="8486"/>
                  </a:lnTo>
                  <a:lnTo>
                    <a:pt x="1283042" y="0"/>
                  </a:lnTo>
                  <a:close/>
                </a:path>
              </a:pathLst>
            </a:custGeom>
            <a:solidFill>
              <a:srgbClr val="166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74">
            <a:extLst>
              <a:ext uri="{FF2B5EF4-FFF2-40B4-BE49-F238E27FC236}">
                <a16:creationId xmlns:a16="http://schemas.microsoft.com/office/drawing/2014/main" id="{ADF951D4-43DF-CFB9-5F46-6D435347D84D}"/>
              </a:ext>
            </a:extLst>
          </p:cNvPr>
          <p:cNvSpPr txBox="1"/>
          <p:nvPr/>
        </p:nvSpPr>
        <p:spPr>
          <a:xfrm>
            <a:off x="4197218" y="5261286"/>
            <a:ext cx="2802984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dirty="0">
                <a:solidFill>
                  <a:srgbClr val="FFFFFF"/>
                </a:solidFill>
                <a:latin typeface="Noto Sans JP"/>
                <a:cs typeface="Noto Sans JP"/>
              </a:rPr>
              <a:t>第</a:t>
            </a:r>
            <a:r>
              <a:rPr lang="en-US" sz="1700" b="1" dirty="0">
                <a:solidFill>
                  <a:srgbClr val="FFFFFF"/>
                </a:solidFill>
                <a:latin typeface="Noto Sans JP"/>
                <a:cs typeface="Noto Sans JP"/>
              </a:rPr>
              <a:t>2</a:t>
            </a:r>
            <a:r>
              <a:rPr sz="1700" b="1" dirty="0">
                <a:solidFill>
                  <a:srgbClr val="FFFFFF"/>
                </a:solidFill>
                <a:latin typeface="Noto Sans JP"/>
                <a:cs typeface="Noto Sans JP"/>
              </a:rPr>
              <a:t>回</a:t>
            </a:r>
            <a:r>
              <a:rPr lang="ja-JP" altLang="en-US" sz="1700" b="1" dirty="0">
                <a:solidFill>
                  <a:srgbClr val="FFFFFF"/>
                </a:solidFill>
                <a:latin typeface="Noto Sans JP"/>
                <a:cs typeface="Noto Sans JP"/>
              </a:rPr>
              <a:t>  </a:t>
            </a:r>
            <a:r>
              <a:rPr lang="en-US" altLang="ja-JP" sz="1700" b="1" dirty="0">
                <a:solidFill>
                  <a:srgbClr val="FFFFFF"/>
                </a:solidFill>
                <a:latin typeface="Noto Sans JP"/>
                <a:cs typeface="Noto Sans JP"/>
              </a:rPr>
              <a:t>AI</a:t>
            </a:r>
            <a:r>
              <a:rPr lang="ja-JP" altLang="en-US" sz="1700" b="1" dirty="0">
                <a:solidFill>
                  <a:srgbClr val="FFFFFF"/>
                </a:solidFill>
                <a:latin typeface="Noto Sans JP"/>
                <a:cs typeface="Noto Sans JP"/>
              </a:rPr>
              <a:t>／ﾃﾞｰﾀﾍﾞｰｽ管理</a:t>
            </a:r>
            <a:endParaRPr sz="1700" dirty="0">
              <a:latin typeface="Noto Sans JP"/>
              <a:cs typeface="Noto Sans JP"/>
            </a:endParaRPr>
          </a:p>
        </p:txBody>
      </p:sp>
      <p:pic>
        <p:nvPicPr>
          <p:cNvPr id="92" name="object 75">
            <a:extLst>
              <a:ext uri="{FF2B5EF4-FFF2-40B4-BE49-F238E27FC236}">
                <a16:creationId xmlns:a16="http://schemas.microsoft.com/office/drawing/2014/main" id="{A3571C9F-B40D-9258-D6A0-6248E2003F46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232005" y="5792270"/>
            <a:ext cx="231241" cy="231241"/>
          </a:xfrm>
          <a:prstGeom prst="rect">
            <a:avLst/>
          </a:prstGeom>
        </p:spPr>
      </p:pic>
      <p:sp>
        <p:nvSpPr>
          <p:cNvPr id="93" name="object 76">
            <a:extLst>
              <a:ext uri="{FF2B5EF4-FFF2-40B4-BE49-F238E27FC236}">
                <a16:creationId xmlns:a16="http://schemas.microsoft.com/office/drawing/2014/main" id="{AAF9D458-557C-6F5D-57E3-D03E3E5370FA}"/>
              </a:ext>
            </a:extLst>
          </p:cNvPr>
          <p:cNvSpPr txBox="1"/>
          <p:nvPr/>
        </p:nvSpPr>
        <p:spPr>
          <a:xfrm>
            <a:off x="4185022" y="5594068"/>
            <a:ext cx="1288003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en-US" sz="3200" b="1" dirty="0">
                <a:solidFill>
                  <a:srgbClr val="16629E"/>
                </a:solidFill>
                <a:latin typeface="Noto Sans JP"/>
                <a:cs typeface="Noto Sans JP"/>
              </a:rPr>
              <a:t>9/22</a:t>
            </a:r>
            <a:endParaRPr lang="ja-JP" altLang="en-US" sz="1950" baseline="17094" dirty="0">
              <a:latin typeface="Noto Sans JP"/>
              <a:cs typeface="Noto Sans JP"/>
            </a:endParaRPr>
          </a:p>
        </p:txBody>
      </p:sp>
      <p:sp>
        <p:nvSpPr>
          <p:cNvPr id="94" name="object 77">
            <a:extLst>
              <a:ext uri="{FF2B5EF4-FFF2-40B4-BE49-F238E27FC236}">
                <a16:creationId xmlns:a16="http://schemas.microsoft.com/office/drawing/2014/main" id="{A41F0C47-AE78-2196-FF81-623C8D495F5E}"/>
              </a:ext>
            </a:extLst>
          </p:cNvPr>
          <p:cNvSpPr txBox="1"/>
          <p:nvPr/>
        </p:nvSpPr>
        <p:spPr>
          <a:xfrm>
            <a:off x="5553199" y="5761423"/>
            <a:ext cx="133477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altLang="ja-JP" sz="1650" dirty="0">
                <a:solidFill>
                  <a:srgbClr val="16629E"/>
                </a:solidFill>
                <a:latin typeface="Noto Sans JP Medium"/>
                <a:cs typeface="Noto Sans JP Medium"/>
              </a:rPr>
              <a:t>13</a:t>
            </a:r>
            <a:r>
              <a:rPr lang="en-US" altLang="ja-JP" sz="1650" b="0" dirty="0">
                <a:solidFill>
                  <a:srgbClr val="16629E"/>
                </a:solidFill>
                <a:latin typeface="Noto Sans JP Medium"/>
                <a:cs typeface="Noto Sans JP Medium"/>
              </a:rPr>
              <a:t>:30</a:t>
            </a:r>
            <a:r>
              <a:rPr lang="ja-JP" altLang="en-US" sz="1650" b="0" dirty="0">
                <a:solidFill>
                  <a:srgbClr val="16629E"/>
                </a:solidFill>
                <a:latin typeface="Noto Sans JP Medium"/>
                <a:cs typeface="Noto Sans JP Medium"/>
              </a:rPr>
              <a:t>～</a:t>
            </a:r>
            <a:r>
              <a:rPr lang="en-US" altLang="ja-JP" sz="1650" b="0" dirty="0">
                <a:solidFill>
                  <a:srgbClr val="16629E"/>
                </a:solidFill>
                <a:latin typeface="Noto Sans JP Medium"/>
                <a:cs typeface="Noto Sans JP Medium"/>
              </a:rPr>
              <a:t>16:30</a:t>
            </a:r>
            <a:endParaRPr lang="en-US" altLang="ja-JP" sz="1650" dirty="0">
              <a:latin typeface="Noto Sans JP Medium"/>
              <a:cs typeface="Noto Sans JP Medium"/>
            </a:endParaRPr>
          </a:p>
        </p:txBody>
      </p:sp>
      <p:grpSp>
        <p:nvGrpSpPr>
          <p:cNvPr id="95" name="object 78">
            <a:extLst>
              <a:ext uri="{FF2B5EF4-FFF2-40B4-BE49-F238E27FC236}">
                <a16:creationId xmlns:a16="http://schemas.microsoft.com/office/drawing/2014/main" id="{475D9084-25CC-92BD-93BF-53FFADF2D492}"/>
              </a:ext>
            </a:extLst>
          </p:cNvPr>
          <p:cNvGrpSpPr/>
          <p:nvPr/>
        </p:nvGrpSpPr>
        <p:grpSpPr>
          <a:xfrm>
            <a:off x="4040809" y="6187680"/>
            <a:ext cx="3140075" cy="9525"/>
            <a:chOff x="4040809" y="6187680"/>
            <a:chExt cx="3140075" cy="9525"/>
          </a:xfrm>
        </p:grpSpPr>
        <p:sp>
          <p:nvSpPr>
            <p:cNvPr id="96" name="object 79">
              <a:extLst>
                <a:ext uri="{FF2B5EF4-FFF2-40B4-BE49-F238E27FC236}">
                  <a16:creationId xmlns:a16="http://schemas.microsoft.com/office/drawing/2014/main" id="{70C38EC0-A659-8441-AFD3-941551DAF7F8}"/>
                </a:ext>
              </a:extLst>
            </p:cNvPr>
            <p:cNvSpPr/>
            <p:nvPr/>
          </p:nvSpPr>
          <p:spPr>
            <a:xfrm>
              <a:off x="4045572" y="6192442"/>
              <a:ext cx="3130550" cy="0"/>
            </a:xfrm>
            <a:custGeom>
              <a:avLst/>
              <a:gdLst/>
              <a:ahLst/>
              <a:cxnLst/>
              <a:rect l="l" t="t" r="r" b="b"/>
              <a:pathLst>
                <a:path w="3130550">
                  <a:moveTo>
                    <a:pt x="313048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80">
              <a:extLst>
                <a:ext uri="{FF2B5EF4-FFF2-40B4-BE49-F238E27FC236}">
                  <a16:creationId xmlns:a16="http://schemas.microsoft.com/office/drawing/2014/main" id="{194AAA9A-8584-A133-474A-9E910321E467}"/>
                </a:ext>
              </a:extLst>
            </p:cNvPr>
            <p:cNvSpPr/>
            <p:nvPr/>
          </p:nvSpPr>
          <p:spPr>
            <a:xfrm>
              <a:off x="4045572" y="6192442"/>
              <a:ext cx="3130550" cy="0"/>
            </a:xfrm>
            <a:custGeom>
              <a:avLst/>
              <a:gdLst/>
              <a:ahLst/>
              <a:cxnLst/>
              <a:rect l="l" t="t" r="r" b="b"/>
              <a:pathLst>
                <a:path w="3130550">
                  <a:moveTo>
                    <a:pt x="0" y="0"/>
                  </a:moveTo>
                  <a:lnTo>
                    <a:pt x="3130486" y="0"/>
                  </a:lnTo>
                </a:path>
              </a:pathLst>
            </a:custGeom>
            <a:ln w="9004">
              <a:solidFill>
                <a:srgbClr val="1662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81">
            <a:extLst>
              <a:ext uri="{FF2B5EF4-FFF2-40B4-BE49-F238E27FC236}">
                <a16:creationId xmlns:a16="http://schemas.microsoft.com/office/drawing/2014/main" id="{F2D4F578-C13B-1ED9-7650-27C3E334B20B}"/>
              </a:ext>
            </a:extLst>
          </p:cNvPr>
          <p:cNvSpPr txBox="1"/>
          <p:nvPr/>
        </p:nvSpPr>
        <p:spPr>
          <a:xfrm>
            <a:off x="4004840" y="6181670"/>
            <a:ext cx="3123565" cy="125662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755"/>
              </a:spcBef>
            </a:pPr>
            <a:r>
              <a:rPr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●</a:t>
            </a:r>
            <a:r>
              <a:rPr lang="en-US" sz="1350" b="1" dirty="0" err="1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ChatGPT</a:t>
            </a:r>
            <a:r>
              <a:rPr lang="ja-JP" altLang="en-US" sz="1350" b="1" spc="-170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　（</a:t>
            </a:r>
            <a:r>
              <a:rPr lang="en-US" sz="1350" b="1" spc="-170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3</a:t>
            </a:r>
            <a:r>
              <a:rPr 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0</a:t>
            </a:r>
            <a:r>
              <a:rPr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分</a:t>
            </a:r>
            <a:r>
              <a:rPr lang="ja-JP" alt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）</a:t>
            </a:r>
            <a:endParaRPr sz="10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  <a:p>
            <a:pPr marR="5080" indent="12700">
              <a:lnSpc>
                <a:spcPct val="147100"/>
              </a:lnSpc>
            </a:pPr>
            <a:r>
              <a:rPr lang="ja-JP" altLang="en-US" sz="1050" spc="17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　言語生成ＡＩで、人間と自然と対話を</a:t>
            </a:r>
            <a:endParaRPr lang="en-US" altLang="ja-JP" sz="1050" spc="17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icrosoft Sans Serif"/>
            </a:endParaRPr>
          </a:p>
          <a:p>
            <a:pPr marR="5080" indent="12700">
              <a:lnSpc>
                <a:spcPct val="147100"/>
              </a:lnSpc>
            </a:pPr>
            <a:r>
              <a:rPr lang="ja-JP" altLang="en-US" sz="1050" spc="17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　行うことが出来る</a:t>
            </a:r>
            <a:r>
              <a:rPr lang="en-US" altLang="ja-JP" sz="1050" spc="17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AI</a:t>
            </a:r>
            <a:r>
              <a:rPr lang="ja-JP" altLang="en-US" sz="1050" spc="17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です。</a:t>
            </a:r>
            <a:endParaRPr sz="10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ja-JP" altLang="en-US" sz="1050" spc="17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　　①実際、使ってみよう</a:t>
            </a:r>
            <a:endParaRPr lang="en-US" altLang="ja-JP" sz="1050" spc="17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ja-JP" altLang="en-US" sz="1050" spc="17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　　②良い使い例、悪い使い例　</a:t>
            </a:r>
            <a:endParaRPr sz="10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</p:txBody>
      </p:sp>
      <p:sp>
        <p:nvSpPr>
          <p:cNvPr id="99" name="object 82">
            <a:extLst>
              <a:ext uri="{FF2B5EF4-FFF2-40B4-BE49-F238E27FC236}">
                <a16:creationId xmlns:a16="http://schemas.microsoft.com/office/drawing/2014/main" id="{4E4D177C-CD0A-4F4D-E7CD-44053F6B1E4C}"/>
              </a:ext>
            </a:extLst>
          </p:cNvPr>
          <p:cNvSpPr txBox="1"/>
          <p:nvPr/>
        </p:nvSpPr>
        <p:spPr>
          <a:xfrm>
            <a:off x="4004840" y="7517779"/>
            <a:ext cx="3020695" cy="145668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5719">
              <a:spcBef>
                <a:spcPts val="755"/>
              </a:spcBef>
              <a:buSzPct val="92592"/>
              <a:tabLst>
                <a:tab pos="218440" algn="l"/>
              </a:tabLst>
            </a:pPr>
            <a:r>
              <a:rPr lang="en-US" altLang="ja-JP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●</a:t>
            </a:r>
            <a:r>
              <a:rPr lang="en-US" altLang="ja-JP" sz="1350" b="1" dirty="0" err="1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Airtable</a:t>
            </a:r>
            <a:r>
              <a:rPr lang="ja-JP" altLang="en-US" sz="1350" b="1" spc="-170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　（</a:t>
            </a:r>
            <a:r>
              <a:rPr lang="en-US" altLang="ja-JP" sz="1350" b="1" spc="-170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15</a:t>
            </a:r>
            <a:r>
              <a:rPr lang="en-US" altLang="ja-JP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0</a:t>
            </a:r>
            <a:r>
              <a:rPr lang="ja-JP" alt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分）</a:t>
            </a:r>
            <a:endParaRPr sz="13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"/>
            </a:endParaRPr>
          </a:p>
          <a:p>
            <a:pPr marR="5080" indent="12700">
              <a:lnSpc>
                <a:spcPct val="147100"/>
              </a:lnSpc>
            </a:pPr>
            <a:r>
              <a:rPr lang="ja-JP" altLang="en-US" sz="1050" spc="17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　クラウド上でデータベースを作成・</a:t>
            </a:r>
            <a:endParaRPr lang="en-US" altLang="ja-JP" sz="1050" spc="17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icrosoft Sans Serif"/>
            </a:endParaRPr>
          </a:p>
          <a:p>
            <a:pPr marR="5080" indent="12700">
              <a:lnSpc>
                <a:spcPct val="147100"/>
              </a:lnSpc>
            </a:pPr>
            <a:r>
              <a:rPr lang="ja-JP" altLang="en-US" sz="1050" spc="17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　管理ができるノーコードツール。</a:t>
            </a:r>
            <a:endParaRPr lang="en-US" altLang="ja-JP" sz="1050" spc="17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lang="ja-JP" altLang="en-US" sz="1050" spc="40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　①使い方</a:t>
            </a:r>
            <a:endParaRPr lang="en-US" altLang="ja-JP" sz="1050" spc="40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lang="ja-JP" altLang="en-US" sz="1050" spc="40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　②作ってみよう</a:t>
            </a:r>
            <a:endParaRPr lang="en-US" altLang="ja-JP" sz="1050" spc="405" dirty="0">
              <a:solidFill>
                <a:srgbClr val="231F2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lang="ja-JP" altLang="en-US" sz="1050" spc="40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icrosoft Sans Serif"/>
              </a:rPr>
              <a:t>　　例）日報、在庫管理など</a:t>
            </a:r>
            <a:endParaRPr sz="10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0350A890-364F-C5CE-A082-457AC09F24F4}"/>
              </a:ext>
            </a:extLst>
          </p:cNvPr>
          <p:cNvSpPr txBox="1"/>
          <p:nvPr/>
        </p:nvSpPr>
        <p:spPr>
          <a:xfrm>
            <a:off x="1279660" y="5726886"/>
            <a:ext cx="309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baseline="17094" dirty="0">
                <a:solidFill>
                  <a:srgbClr val="FFFFFF"/>
                </a:solidFill>
                <a:latin typeface="Noto Sans JP"/>
              </a:rPr>
              <a:t>木</a:t>
            </a:r>
            <a:endParaRPr lang="ja-JP" altLang="en-US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BD379B0-2271-B8D0-9A5D-C2CE839C6461}"/>
              </a:ext>
            </a:extLst>
          </p:cNvPr>
          <p:cNvSpPr txBox="1"/>
          <p:nvPr/>
        </p:nvSpPr>
        <p:spPr>
          <a:xfrm>
            <a:off x="5183001" y="5726886"/>
            <a:ext cx="309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baseline="17094" dirty="0">
                <a:solidFill>
                  <a:srgbClr val="FFFFFF"/>
                </a:solidFill>
                <a:latin typeface="Noto Sans JP"/>
              </a:rPr>
              <a:t>金</a:t>
            </a:r>
            <a:endParaRPr lang="ja-JP" altLang="en-US" dirty="0"/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D8FC0592-85BD-D14C-DA53-00C44065B02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47174" y="5206480"/>
            <a:ext cx="262151" cy="280440"/>
          </a:xfrm>
          <a:prstGeom prst="rect">
            <a:avLst/>
          </a:prstGeom>
        </p:spPr>
      </p:pic>
      <p:sp>
        <p:nvSpPr>
          <p:cNvPr id="103" name="object 68">
            <a:extLst>
              <a:ext uri="{FF2B5EF4-FFF2-40B4-BE49-F238E27FC236}">
                <a16:creationId xmlns:a16="http://schemas.microsoft.com/office/drawing/2014/main" id="{061D9774-BCDF-8A3F-D810-E3C5F232A905}"/>
              </a:ext>
            </a:extLst>
          </p:cNvPr>
          <p:cNvSpPr txBox="1"/>
          <p:nvPr/>
        </p:nvSpPr>
        <p:spPr>
          <a:xfrm>
            <a:off x="8344913" y="5543723"/>
            <a:ext cx="3487818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1" dirty="0">
                <a:solidFill>
                  <a:srgbClr val="16629E"/>
                </a:solidFill>
                <a:latin typeface="Noto Sans JP"/>
                <a:cs typeface="Noto Sans JP"/>
              </a:rPr>
              <a:t>※</a:t>
            </a:r>
            <a:r>
              <a:rPr lang="ja-JP" altLang="en-US" sz="1100" b="1" dirty="0">
                <a:solidFill>
                  <a:srgbClr val="16629E"/>
                </a:solidFill>
                <a:latin typeface="Noto Sans JP"/>
                <a:cs typeface="Noto Sans JP"/>
              </a:rPr>
              <a:t>有料コースあり</a:t>
            </a:r>
            <a:endParaRPr sz="1100" dirty="0">
              <a:latin typeface="Noto Sans JP"/>
              <a:cs typeface="Noto Sans JP"/>
            </a:endParaRPr>
          </a:p>
        </p:txBody>
      </p:sp>
      <p:sp>
        <p:nvSpPr>
          <p:cNvPr id="61" name="object 67">
            <a:extLst>
              <a:ext uri="{FF2B5EF4-FFF2-40B4-BE49-F238E27FC236}">
                <a16:creationId xmlns:a16="http://schemas.microsoft.com/office/drawing/2014/main" id="{331A1BDA-4750-8F68-E53D-95C6B7AFAD5A}"/>
              </a:ext>
            </a:extLst>
          </p:cNvPr>
          <p:cNvSpPr txBox="1"/>
          <p:nvPr/>
        </p:nvSpPr>
        <p:spPr>
          <a:xfrm>
            <a:off x="311785" y="8519373"/>
            <a:ext cx="3161665" cy="54309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45719">
              <a:spcBef>
                <a:spcPts val="755"/>
              </a:spcBef>
              <a:buSzPct val="92592"/>
              <a:tabLst>
                <a:tab pos="218440" algn="l"/>
              </a:tabLst>
            </a:pPr>
            <a:r>
              <a:rPr lang="en-US" altLang="ja-JP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●</a:t>
            </a:r>
            <a:r>
              <a:rPr lang="en-US" altLang="ja-JP" sz="1350" b="1" dirty="0" err="1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Zapiar</a:t>
            </a:r>
            <a:r>
              <a:rPr lang="ja-JP" alt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／</a:t>
            </a:r>
            <a:r>
              <a:rPr lang="en-US" altLang="ja-JP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make</a:t>
            </a:r>
            <a:r>
              <a:rPr lang="ja-JP" alt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　（</a:t>
            </a:r>
            <a:r>
              <a:rPr lang="en-US" altLang="ja-JP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30</a:t>
            </a:r>
            <a:r>
              <a:rPr lang="ja-JP" altLang="en-US" sz="1350" b="1" dirty="0">
                <a:solidFill>
                  <a:srgbClr val="16629E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"/>
              </a:rPr>
              <a:t>分）</a:t>
            </a:r>
            <a:endParaRPr sz="1050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Noto Sans JP Medium"/>
            </a:endParaRPr>
          </a:p>
          <a:p>
            <a:pPr marL="12700">
              <a:spcBef>
                <a:spcPts val="595"/>
              </a:spcBef>
            </a:pPr>
            <a:r>
              <a:rPr lang="ja-JP" altLang="en-US" sz="1050" spc="165" dirty="0">
                <a:solidFill>
                  <a:srgbClr val="231F2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Noto Sans JP Medium"/>
              </a:rPr>
              <a:t>　自動化ツールの紹介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93946" y="610857"/>
            <a:ext cx="50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Poppins"/>
                <a:cs typeface="Poppins"/>
              </a:rPr>
              <a:t>Live </a:t>
            </a:r>
            <a:r>
              <a:rPr sz="1200" spc="-25" dirty="0">
                <a:solidFill>
                  <a:srgbClr val="231F20"/>
                </a:solidFill>
                <a:latin typeface="Poppins"/>
                <a:cs typeface="Poppins"/>
              </a:rPr>
              <a:t>at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82AC4A18-0A3B-B0B2-E689-5C1FE2810C23}"/>
              </a:ext>
            </a:extLst>
          </p:cNvPr>
          <p:cNvGrpSpPr/>
          <p:nvPr/>
        </p:nvGrpSpPr>
        <p:grpSpPr>
          <a:xfrm>
            <a:off x="0" y="12700"/>
            <a:ext cx="7565390" cy="10694701"/>
            <a:chOff x="0" y="12700"/>
            <a:chExt cx="7565390" cy="10694701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9" y="12700"/>
              <a:ext cx="7559992" cy="106920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99" y="12700"/>
              <a:ext cx="7560309" cy="5276850"/>
            </a:xfrm>
            <a:custGeom>
              <a:avLst/>
              <a:gdLst/>
              <a:ahLst/>
              <a:cxnLst/>
              <a:rect l="l" t="t" r="r" b="b"/>
              <a:pathLst>
                <a:path w="7560309" h="5276850">
                  <a:moveTo>
                    <a:pt x="7559992" y="0"/>
                  </a:moveTo>
                  <a:lnTo>
                    <a:pt x="0" y="0"/>
                  </a:lnTo>
                  <a:lnTo>
                    <a:pt x="0" y="66839"/>
                  </a:lnTo>
                  <a:lnTo>
                    <a:pt x="7559992" y="5276451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9607"/>
              <a:ext cx="7565390" cy="91777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267" y="270281"/>
              <a:ext cx="7044855" cy="101768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4687" y="264703"/>
              <a:ext cx="7056120" cy="10188575"/>
            </a:xfrm>
            <a:custGeom>
              <a:avLst/>
              <a:gdLst/>
              <a:ahLst/>
              <a:cxnLst/>
              <a:rect l="l" t="t" r="r" b="b"/>
              <a:pathLst>
                <a:path w="7056120" h="10188575">
                  <a:moveTo>
                    <a:pt x="6948004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10080002"/>
                  </a:lnTo>
                  <a:lnTo>
                    <a:pt x="8522" y="10121936"/>
                  </a:lnTo>
                  <a:lnTo>
                    <a:pt x="31726" y="10156277"/>
                  </a:lnTo>
                  <a:lnTo>
                    <a:pt x="66067" y="10179481"/>
                  </a:lnTo>
                  <a:lnTo>
                    <a:pt x="108000" y="10188003"/>
                  </a:lnTo>
                  <a:lnTo>
                    <a:pt x="6948004" y="10188003"/>
                  </a:lnTo>
                  <a:lnTo>
                    <a:pt x="6989938" y="10179481"/>
                  </a:lnTo>
                  <a:lnTo>
                    <a:pt x="6993828" y="10176852"/>
                  </a:lnTo>
                  <a:lnTo>
                    <a:pt x="108000" y="10176852"/>
                  </a:lnTo>
                  <a:lnTo>
                    <a:pt x="70338" y="10169229"/>
                  </a:lnTo>
                  <a:lnTo>
                    <a:pt x="39549" y="10148454"/>
                  </a:lnTo>
                  <a:lnTo>
                    <a:pt x="18773" y="10117665"/>
                  </a:lnTo>
                  <a:lnTo>
                    <a:pt x="11150" y="10080002"/>
                  </a:lnTo>
                  <a:lnTo>
                    <a:pt x="11150" y="108000"/>
                  </a:lnTo>
                  <a:lnTo>
                    <a:pt x="18773" y="70338"/>
                  </a:lnTo>
                  <a:lnTo>
                    <a:pt x="39549" y="39549"/>
                  </a:lnTo>
                  <a:lnTo>
                    <a:pt x="70338" y="18773"/>
                  </a:lnTo>
                  <a:lnTo>
                    <a:pt x="108000" y="11150"/>
                  </a:lnTo>
                  <a:lnTo>
                    <a:pt x="6993828" y="11150"/>
                  </a:lnTo>
                  <a:lnTo>
                    <a:pt x="6989938" y="8522"/>
                  </a:lnTo>
                  <a:lnTo>
                    <a:pt x="6948004" y="0"/>
                  </a:lnTo>
                  <a:close/>
                </a:path>
                <a:path w="7056120" h="10188575">
                  <a:moveTo>
                    <a:pt x="6993828" y="11150"/>
                  </a:moveTo>
                  <a:lnTo>
                    <a:pt x="6948004" y="11150"/>
                  </a:lnTo>
                  <a:lnTo>
                    <a:pt x="6985667" y="18773"/>
                  </a:lnTo>
                  <a:lnTo>
                    <a:pt x="7016456" y="39549"/>
                  </a:lnTo>
                  <a:lnTo>
                    <a:pt x="7037232" y="70338"/>
                  </a:lnTo>
                  <a:lnTo>
                    <a:pt x="7044855" y="108000"/>
                  </a:lnTo>
                  <a:lnTo>
                    <a:pt x="7044855" y="10080002"/>
                  </a:lnTo>
                  <a:lnTo>
                    <a:pt x="7037232" y="10117665"/>
                  </a:lnTo>
                  <a:lnTo>
                    <a:pt x="7016456" y="10148454"/>
                  </a:lnTo>
                  <a:lnTo>
                    <a:pt x="6985667" y="10169229"/>
                  </a:lnTo>
                  <a:lnTo>
                    <a:pt x="6948004" y="10176852"/>
                  </a:lnTo>
                  <a:lnTo>
                    <a:pt x="6993828" y="10176852"/>
                  </a:lnTo>
                  <a:lnTo>
                    <a:pt x="7024279" y="10156277"/>
                  </a:lnTo>
                  <a:lnTo>
                    <a:pt x="7047483" y="10121936"/>
                  </a:lnTo>
                  <a:lnTo>
                    <a:pt x="7056005" y="10080002"/>
                  </a:lnTo>
                  <a:lnTo>
                    <a:pt x="7056005" y="108000"/>
                  </a:lnTo>
                  <a:lnTo>
                    <a:pt x="7047483" y="66067"/>
                  </a:lnTo>
                  <a:lnTo>
                    <a:pt x="7024279" y="31726"/>
                  </a:lnTo>
                  <a:lnTo>
                    <a:pt x="6993828" y="11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071" y="1538374"/>
              <a:ext cx="3321618" cy="25342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171" y="1599629"/>
              <a:ext cx="3148879" cy="24316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3066" y="1536700"/>
              <a:ext cx="3151505" cy="2538663"/>
            </a:xfrm>
            <a:custGeom>
              <a:avLst/>
              <a:gdLst/>
              <a:ahLst/>
              <a:cxnLst/>
              <a:rect l="l" t="t" r="r" b="b"/>
              <a:pathLst>
                <a:path w="3151504" h="2615565">
                  <a:moveTo>
                    <a:pt x="3038055" y="0"/>
                  </a:moveTo>
                  <a:lnTo>
                    <a:pt x="112839" y="0"/>
                  </a:lnTo>
                  <a:lnTo>
                    <a:pt x="69024" y="8903"/>
                  </a:lnTo>
                  <a:lnTo>
                    <a:pt x="33145" y="33143"/>
                  </a:lnTo>
                  <a:lnTo>
                    <a:pt x="8903" y="69019"/>
                  </a:lnTo>
                  <a:lnTo>
                    <a:pt x="0" y="112826"/>
                  </a:lnTo>
                  <a:lnTo>
                    <a:pt x="0" y="2502306"/>
                  </a:lnTo>
                  <a:lnTo>
                    <a:pt x="8903" y="2546119"/>
                  </a:lnTo>
                  <a:lnTo>
                    <a:pt x="33145" y="2581994"/>
                  </a:lnTo>
                  <a:lnTo>
                    <a:pt x="69024" y="2606231"/>
                  </a:lnTo>
                  <a:lnTo>
                    <a:pt x="112839" y="2615133"/>
                  </a:lnTo>
                  <a:lnTo>
                    <a:pt x="3038055" y="2615133"/>
                  </a:lnTo>
                  <a:lnTo>
                    <a:pt x="3081863" y="2606231"/>
                  </a:lnTo>
                  <a:lnTo>
                    <a:pt x="3117738" y="2581994"/>
                  </a:lnTo>
                  <a:lnTo>
                    <a:pt x="3122309" y="2575229"/>
                  </a:lnTo>
                  <a:lnTo>
                    <a:pt x="112839" y="2575229"/>
                  </a:lnTo>
                  <a:lnTo>
                    <a:pt x="84482" y="2569489"/>
                  </a:lnTo>
                  <a:lnTo>
                    <a:pt x="61299" y="2553846"/>
                  </a:lnTo>
                  <a:lnTo>
                    <a:pt x="45656" y="2530663"/>
                  </a:lnTo>
                  <a:lnTo>
                    <a:pt x="39916" y="2502306"/>
                  </a:lnTo>
                  <a:lnTo>
                    <a:pt x="39916" y="112826"/>
                  </a:lnTo>
                  <a:lnTo>
                    <a:pt x="45656" y="84471"/>
                  </a:lnTo>
                  <a:lnTo>
                    <a:pt x="61299" y="61293"/>
                  </a:lnTo>
                  <a:lnTo>
                    <a:pt x="84482" y="45654"/>
                  </a:lnTo>
                  <a:lnTo>
                    <a:pt x="112839" y="39916"/>
                  </a:lnTo>
                  <a:lnTo>
                    <a:pt x="3122314" y="39916"/>
                  </a:lnTo>
                  <a:lnTo>
                    <a:pt x="3117738" y="33143"/>
                  </a:lnTo>
                  <a:lnTo>
                    <a:pt x="3081863" y="8903"/>
                  </a:lnTo>
                  <a:lnTo>
                    <a:pt x="3038055" y="0"/>
                  </a:lnTo>
                  <a:close/>
                </a:path>
                <a:path w="3151504" h="2615565">
                  <a:moveTo>
                    <a:pt x="3122314" y="39916"/>
                  </a:moveTo>
                  <a:lnTo>
                    <a:pt x="3038055" y="39916"/>
                  </a:lnTo>
                  <a:lnTo>
                    <a:pt x="3066413" y="45654"/>
                  </a:lnTo>
                  <a:lnTo>
                    <a:pt x="3089595" y="61293"/>
                  </a:lnTo>
                  <a:lnTo>
                    <a:pt x="3105239" y="84471"/>
                  </a:lnTo>
                  <a:lnTo>
                    <a:pt x="3110979" y="112826"/>
                  </a:lnTo>
                  <a:lnTo>
                    <a:pt x="3110979" y="2502306"/>
                  </a:lnTo>
                  <a:lnTo>
                    <a:pt x="3105239" y="2530663"/>
                  </a:lnTo>
                  <a:lnTo>
                    <a:pt x="3089595" y="2553846"/>
                  </a:lnTo>
                  <a:lnTo>
                    <a:pt x="3066413" y="2569489"/>
                  </a:lnTo>
                  <a:lnTo>
                    <a:pt x="3038055" y="2575229"/>
                  </a:lnTo>
                  <a:lnTo>
                    <a:pt x="3122309" y="2575229"/>
                  </a:lnTo>
                  <a:lnTo>
                    <a:pt x="3141979" y="2546119"/>
                  </a:lnTo>
                  <a:lnTo>
                    <a:pt x="3150882" y="2502306"/>
                  </a:lnTo>
                  <a:lnTo>
                    <a:pt x="3150882" y="112826"/>
                  </a:lnTo>
                  <a:lnTo>
                    <a:pt x="3141979" y="69019"/>
                  </a:lnTo>
                  <a:lnTo>
                    <a:pt x="3122314" y="39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299" y="1593027"/>
              <a:ext cx="3157272" cy="46082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69771" y="1730254"/>
            <a:ext cx="815975" cy="21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solidFill>
                  <a:srgbClr val="FFFFFF"/>
                </a:solidFill>
                <a:latin typeface="Noto Sans JP"/>
                <a:cs typeface="Noto Sans JP"/>
              </a:rPr>
              <a:t>▶講師紹</a:t>
            </a:r>
            <a:r>
              <a:rPr sz="1250" b="1" spc="-50" dirty="0">
                <a:solidFill>
                  <a:srgbClr val="FFFFFF"/>
                </a:solidFill>
                <a:latin typeface="Noto Sans JP"/>
                <a:cs typeface="Noto Sans JP"/>
              </a:rPr>
              <a:t>介</a:t>
            </a:r>
            <a:endParaRPr sz="1250" dirty="0">
              <a:latin typeface="Noto Sans JP"/>
              <a:cs typeface="Noto Sans JP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39199" y="1906337"/>
            <a:ext cx="2435115" cy="40325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628641" y="1689100"/>
            <a:ext cx="2439670" cy="43922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345"/>
              </a:spcBef>
            </a:pPr>
            <a:r>
              <a:rPr sz="1350" b="1" spc="-114" dirty="0">
                <a:solidFill>
                  <a:srgbClr val="231F20"/>
                </a:solidFill>
                <a:latin typeface="Noto Sans JP"/>
                <a:cs typeface="Noto Sans JP"/>
              </a:rPr>
              <a:t>ワクリエ新居浜リカレントルーム</a:t>
            </a:r>
            <a:endParaRPr sz="1350" dirty="0">
              <a:latin typeface="Noto Sans JP"/>
              <a:cs typeface="Noto Sans JP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〒</a:t>
            </a:r>
            <a:r>
              <a:rPr lang="en-US"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792-0003</a:t>
            </a:r>
            <a:r>
              <a:rPr lang="ja-JP" altLang="en-US" sz="1050" b="0" spc="150" dirty="0">
                <a:solidFill>
                  <a:srgbClr val="231F20"/>
                </a:solidFill>
                <a:latin typeface="Noto Sans JP Medium"/>
                <a:cs typeface="Noto Sans JP Medium"/>
              </a:rPr>
              <a:t> </a:t>
            </a:r>
            <a:r>
              <a:rPr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新居浜市新田町</a:t>
            </a:r>
            <a:r>
              <a:rPr lang="en-US"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1</a:t>
            </a:r>
            <a:r>
              <a:rPr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丁目</a:t>
            </a:r>
            <a:r>
              <a:rPr lang="en-US" sz="1050" dirty="0">
                <a:solidFill>
                  <a:srgbClr val="231F20"/>
                </a:solidFill>
                <a:latin typeface="Noto Sans JP Medium"/>
                <a:cs typeface="Noto Sans JP Medium"/>
              </a:rPr>
              <a:t>8</a:t>
            </a:r>
            <a:r>
              <a:rPr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-</a:t>
            </a:r>
            <a:r>
              <a:rPr lang="en-US"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56</a:t>
            </a:r>
            <a:endParaRPr sz="1050" dirty="0">
              <a:latin typeface="Noto Sans JP Medium"/>
              <a:cs typeface="Noto Sans JP Medium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CA46F6B-1B36-338F-4CFD-775FCDBFC482}"/>
              </a:ext>
            </a:extLst>
          </p:cNvPr>
          <p:cNvGrpSpPr/>
          <p:nvPr/>
        </p:nvGrpSpPr>
        <p:grpSpPr>
          <a:xfrm>
            <a:off x="3906004" y="1563370"/>
            <a:ext cx="659130" cy="659130"/>
            <a:chOff x="3906004" y="1828809"/>
            <a:chExt cx="659130" cy="659130"/>
          </a:xfrm>
        </p:grpSpPr>
        <p:sp>
          <p:nvSpPr>
            <p:cNvPr id="18" name="object 18"/>
            <p:cNvSpPr/>
            <p:nvPr/>
          </p:nvSpPr>
          <p:spPr>
            <a:xfrm>
              <a:off x="3906004" y="1828809"/>
              <a:ext cx="659130" cy="659130"/>
            </a:xfrm>
            <a:custGeom>
              <a:avLst/>
              <a:gdLst/>
              <a:ahLst/>
              <a:cxnLst/>
              <a:rect l="l" t="t" r="r" b="b"/>
              <a:pathLst>
                <a:path w="659129" h="659130">
                  <a:moveTo>
                    <a:pt x="329476" y="0"/>
                  </a:moveTo>
                  <a:lnTo>
                    <a:pt x="280788" y="3572"/>
                  </a:lnTo>
                  <a:lnTo>
                    <a:pt x="234318" y="13950"/>
                  </a:lnTo>
                  <a:lnTo>
                    <a:pt x="190576" y="30624"/>
                  </a:lnTo>
                  <a:lnTo>
                    <a:pt x="150072" y="53084"/>
                  </a:lnTo>
                  <a:lnTo>
                    <a:pt x="113315" y="80820"/>
                  </a:lnTo>
                  <a:lnTo>
                    <a:pt x="80814" y="113322"/>
                  </a:lnTo>
                  <a:lnTo>
                    <a:pt x="53080" y="150081"/>
                  </a:lnTo>
                  <a:lnTo>
                    <a:pt x="30622" y="190587"/>
                  </a:lnTo>
                  <a:lnTo>
                    <a:pt x="13949" y="234330"/>
                  </a:lnTo>
                  <a:lnTo>
                    <a:pt x="3572" y="280800"/>
                  </a:lnTo>
                  <a:lnTo>
                    <a:pt x="0" y="329488"/>
                  </a:lnTo>
                  <a:lnTo>
                    <a:pt x="3572" y="378176"/>
                  </a:lnTo>
                  <a:lnTo>
                    <a:pt x="13949" y="424647"/>
                  </a:lnTo>
                  <a:lnTo>
                    <a:pt x="30622" y="468390"/>
                  </a:lnTo>
                  <a:lnTo>
                    <a:pt x="53080" y="508896"/>
                  </a:lnTo>
                  <a:lnTo>
                    <a:pt x="80814" y="545655"/>
                  </a:lnTo>
                  <a:lnTo>
                    <a:pt x="113315" y="578157"/>
                  </a:lnTo>
                  <a:lnTo>
                    <a:pt x="150072" y="605893"/>
                  </a:lnTo>
                  <a:lnTo>
                    <a:pt x="190576" y="628353"/>
                  </a:lnTo>
                  <a:lnTo>
                    <a:pt x="234318" y="645026"/>
                  </a:lnTo>
                  <a:lnTo>
                    <a:pt x="280788" y="655404"/>
                  </a:lnTo>
                  <a:lnTo>
                    <a:pt x="329476" y="658977"/>
                  </a:lnTo>
                  <a:lnTo>
                    <a:pt x="378167" y="655404"/>
                  </a:lnTo>
                  <a:lnTo>
                    <a:pt x="424639" y="645026"/>
                  </a:lnTo>
                  <a:lnTo>
                    <a:pt x="468383" y="628353"/>
                  </a:lnTo>
                  <a:lnTo>
                    <a:pt x="508889" y="605893"/>
                  </a:lnTo>
                  <a:lnTo>
                    <a:pt x="545647" y="578157"/>
                  </a:lnTo>
                  <a:lnTo>
                    <a:pt x="578149" y="545655"/>
                  </a:lnTo>
                  <a:lnTo>
                    <a:pt x="605883" y="508896"/>
                  </a:lnTo>
                  <a:lnTo>
                    <a:pt x="628342" y="468390"/>
                  </a:lnTo>
                  <a:lnTo>
                    <a:pt x="645015" y="424647"/>
                  </a:lnTo>
                  <a:lnTo>
                    <a:pt x="655392" y="378176"/>
                  </a:lnTo>
                  <a:lnTo>
                    <a:pt x="658964" y="329488"/>
                  </a:lnTo>
                  <a:lnTo>
                    <a:pt x="655392" y="280800"/>
                  </a:lnTo>
                  <a:lnTo>
                    <a:pt x="645015" y="234330"/>
                  </a:lnTo>
                  <a:lnTo>
                    <a:pt x="628342" y="190587"/>
                  </a:lnTo>
                  <a:lnTo>
                    <a:pt x="605883" y="150081"/>
                  </a:lnTo>
                  <a:lnTo>
                    <a:pt x="578149" y="113322"/>
                  </a:lnTo>
                  <a:lnTo>
                    <a:pt x="545647" y="80820"/>
                  </a:lnTo>
                  <a:lnTo>
                    <a:pt x="508889" y="53084"/>
                  </a:lnTo>
                  <a:lnTo>
                    <a:pt x="468383" y="30624"/>
                  </a:lnTo>
                  <a:lnTo>
                    <a:pt x="424639" y="13950"/>
                  </a:lnTo>
                  <a:lnTo>
                    <a:pt x="378167" y="3572"/>
                  </a:lnTo>
                  <a:lnTo>
                    <a:pt x="329476" y="0"/>
                  </a:lnTo>
                  <a:close/>
                </a:path>
              </a:pathLst>
            </a:custGeom>
            <a:solidFill>
              <a:srgbClr val="166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009317" y="2019960"/>
              <a:ext cx="452755" cy="255904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500" b="1" spc="-20" dirty="0">
                  <a:solidFill>
                    <a:srgbClr val="FFFFFF"/>
                  </a:solidFill>
                  <a:latin typeface="Noto Sans JP"/>
                  <a:cs typeface="Noto Sans JP"/>
                </a:rPr>
                <a:t>会 場</a:t>
              </a:r>
              <a:endParaRPr sz="1500" dirty="0">
                <a:latin typeface="Noto Sans JP"/>
                <a:cs typeface="Noto Sans JP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03987" y="317500"/>
            <a:ext cx="6599848" cy="3725922"/>
            <a:chOff x="503119" y="498843"/>
            <a:chExt cx="6602771" cy="3643667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12021" y="2431147"/>
              <a:ext cx="3193869" cy="17113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7624" y="628327"/>
              <a:ext cx="6531609" cy="913765"/>
            </a:xfrm>
            <a:custGeom>
              <a:avLst/>
              <a:gdLst/>
              <a:ahLst/>
              <a:cxnLst/>
              <a:rect l="l" t="t" r="r" b="b"/>
              <a:pathLst>
                <a:path w="6531609" h="913765">
                  <a:moveTo>
                    <a:pt x="6463919" y="0"/>
                  </a:moveTo>
                  <a:lnTo>
                    <a:pt x="67487" y="0"/>
                  </a:lnTo>
                  <a:lnTo>
                    <a:pt x="41239" y="5314"/>
                  </a:lnTo>
                  <a:lnTo>
                    <a:pt x="19785" y="19796"/>
                  </a:lnTo>
                  <a:lnTo>
                    <a:pt x="5310" y="41255"/>
                  </a:lnTo>
                  <a:lnTo>
                    <a:pt x="0" y="67500"/>
                  </a:lnTo>
                  <a:lnTo>
                    <a:pt x="0" y="845718"/>
                  </a:lnTo>
                  <a:lnTo>
                    <a:pt x="5310" y="871969"/>
                  </a:lnTo>
                  <a:lnTo>
                    <a:pt x="19785" y="893427"/>
                  </a:lnTo>
                  <a:lnTo>
                    <a:pt x="41239" y="907906"/>
                  </a:lnTo>
                  <a:lnTo>
                    <a:pt x="67487" y="913218"/>
                  </a:lnTo>
                  <a:lnTo>
                    <a:pt x="6463919" y="913218"/>
                  </a:lnTo>
                  <a:lnTo>
                    <a:pt x="6490169" y="907906"/>
                  </a:lnTo>
                  <a:lnTo>
                    <a:pt x="6511628" y="893427"/>
                  </a:lnTo>
                  <a:lnTo>
                    <a:pt x="6526107" y="871969"/>
                  </a:lnTo>
                  <a:lnTo>
                    <a:pt x="6531419" y="845718"/>
                  </a:lnTo>
                  <a:lnTo>
                    <a:pt x="6531419" y="67500"/>
                  </a:lnTo>
                  <a:lnTo>
                    <a:pt x="6526107" y="41255"/>
                  </a:lnTo>
                  <a:lnTo>
                    <a:pt x="6511628" y="19796"/>
                  </a:lnTo>
                  <a:lnTo>
                    <a:pt x="6490169" y="5314"/>
                  </a:lnTo>
                  <a:lnTo>
                    <a:pt x="6463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3119" y="622742"/>
              <a:ext cx="6540500" cy="922655"/>
            </a:xfrm>
            <a:custGeom>
              <a:avLst/>
              <a:gdLst/>
              <a:ahLst/>
              <a:cxnLst/>
              <a:rect l="l" t="t" r="r" b="b"/>
              <a:pathLst>
                <a:path w="6540500" h="922655">
                  <a:moveTo>
                    <a:pt x="6468427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850214"/>
                  </a:lnTo>
                  <a:lnTo>
                    <a:pt x="5680" y="878169"/>
                  </a:lnTo>
                  <a:lnTo>
                    <a:pt x="21148" y="901061"/>
                  </a:lnTo>
                  <a:lnTo>
                    <a:pt x="44041" y="916529"/>
                  </a:lnTo>
                  <a:lnTo>
                    <a:pt x="71996" y="922210"/>
                  </a:lnTo>
                  <a:lnTo>
                    <a:pt x="6468427" y="922210"/>
                  </a:lnTo>
                  <a:lnTo>
                    <a:pt x="6496382" y="916529"/>
                  </a:lnTo>
                  <a:lnTo>
                    <a:pt x="6501282" y="913218"/>
                  </a:lnTo>
                  <a:lnTo>
                    <a:pt x="71996" y="913218"/>
                  </a:lnTo>
                  <a:lnTo>
                    <a:pt x="47498" y="908258"/>
                  </a:lnTo>
                  <a:lnTo>
                    <a:pt x="27468" y="894741"/>
                  </a:lnTo>
                  <a:lnTo>
                    <a:pt x="13951" y="874712"/>
                  </a:lnTo>
                  <a:lnTo>
                    <a:pt x="8991" y="850214"/>
                  </a:lnTo>
                  <a:lnTo>
                    <a:pt x="8991" y="71996"/>
                  </a:lnTo>
                  <a:lnTo>
                    <a:pt x="13951" y="47500"/>
                  </a:lnTo>
                  <a:lnTo>
                    <a:pt x="27468" y="27474"/>
                  </a:lnTo>
                  <a:lnTo>
                    <a:pt x="47498" y="13962"/>
                  </a:lnTo>
                  <a:lnTo>
                    <a:pt x="71996" y="9004"/>
                  </a:lnTo>
                  <a:lnTo>
                    <a:pt x="6501301" y="9004"/>
                  </a:lnTo>
                  <a:lnTo>
                    <a:pt x="6496382" y="5680"/>
                  </a:lnTo>
                  <a:lnTo>
                    <a:pt x="6468427" y="0"/>
                  </a:lnTo>
                  <a:close/>
                </a:path>
                <a:path w="6540500" h="922655">
                  <a:moveTo>
                    <a:pt x="6501301" y="9004"/>
                  </a:moveTo>
                  <a:lnTo>
                    <a:pt x="6468427" y="9004"/>
                  </a:lnTo>
                  <a:lnTo>
                    <a:pt x="6492925" y="13962"/>
                  </a:lnTo>
                  <a:lnTo>
                    <a:pt x="6512955" y="27474"/>
                  </a:lnTo>
                  <a:lnTo>
                    <a:pt x="6526472" y="47500"/>
                  </a:lnTo>
                  <a:lnTo>
                    <a:pt x="6531432" y="71996"/>
                  </a:lnTo>
                  <a:lnTo>
                    <a:pt x="6531432" y="850214"/>
                  </a:lnTo>
                  <a:lnTo>
                    <a:pt x="6526472" y="874712"/>
                  </a:lnTo>
                  <a:lnTo>
                    <a:pt x="6512955" y="894741"/>
                  </a:lnTo>
                  <a:lnTo>
                    <a:pt x="6492925" y="908258"/>
                  </a:lnTo>
                  <a:lnTo>
                    <a:pt x="6468427" y="913218"/>
                  </a:lnTo>
                  <a:lnTo>
                    <a:pt x="6501282" y="913218"/>
                  </a:lnTo>
                  <a:lnTo>
                    <a:pt x="6519275" y="901061"/>
                  </a:lnTo>
                  <a:lnTo>
                    <a:pt x="6534742" y="878169"/>
                  </a:lnTo>
                  <a:lnTo>
                    <a:pt x="6540423" y="850214"/>
                  </a:lnTo>
                  <a:lnTo>
                    <a:pt x="6540423" y="71996"/>
                  </a:lnTo>
                  <a:lnTo>
                    <a:pt x="6534742" y="44041"/>
                  </a:lnTo>
                  <a:lnTo>
                    <a:pt x="6519275" y="21148"/>
                  </a:lnTo>
                  <a:lnTo>
                    <a:pt x="6501301" y="9004"/>
                  </a:lnTo>
                  <a:close/>
                </a:path>
              </a:pathLst>
            </a:custGeom>
            <a:solidFill>
              <a:srgbClr val="166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8074" y="498843"/>
              <a:ext cx="2506980" cy="279400"/>
            </a:xfrm>
            <a:custGeom>
              <a:avLst/>
              <a:gdLst/>
              <a:ahLst/>
              <a:cxnLst/>
              <a:rect l="l" t="t" r="r" b="b"/>
              <a:pathLst>
                <a:path w="2506979" h="279400">
                  <a:moveTo>
                    <a:pt x="2506827" y="0"/>
                  </a:moveTo>
                  <a:lnTo>
                    <a:pt x="0" y="0"/>
                  </a:lnTo>
                  <a:lnTo>
                    <a:pt x="0" y="279146"/>
                  </a:lnTo>
                  <a:lnTo>
                    <a:pt x="2506827" y="279146"/>
                  </a:lnTo>
                  <a:lnTo>
                    <a:pt x="2506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655124" y="317500"/>
            <a:ext cx="225298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dirty="0">
                <a:solidFill>
                  <a:srgbClr val="16629E"/>
                </a:solidFill>
                <a:latin typeface="Noto Sans JP"/>
                <a:cs typeface="Noto Sans JP"/>
              </a:rPr>
              <a:t>新居浜市</a:t>
            </a:r>
            <a:r>
              <a:rPr sz="1550" b="1" spc="-35" dirty="0">
                <a:solidFill>
                  <a:srgbClr val="16629E"/>
                </a:solidFill>
                <a:latin typeface="Noto Sans JP"/>
                <a:cs typeface="Noto Sans JP"/>
              </a:rPr>
              <a:t>IoT</a:t>
            </a:r>
            <a:r>
              <a:rPr sz="1550" b="1" spc="-85" dirty="0">
                <a:solidFill>
                  <a:srgbClr val="16629E"/>
                </a:solidFill>
                <a:latin typeface="Noto Sans JP"/>
                <a:cs typeface="Noto Sans JP"/>
              </a:rPr>
              <a:t>推進ラボとは</a:t>
            </a:r>
            <a:endParaRPr sz="1550" dirty="0">
              <a:latin typeface="Noto Sans JP"/>
              <a:cs typeface="Noto Sans JP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50369" y="624566"/>
            <a:ext cx="3700145" cy="66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900" spc="20" dirty="0">
                <a:solidFill>
                  <a:srgbClr val="231F20"/>
                </a:solidFill>
                <a:latin typeface="Noto Sans JP Medium"/>
                <a:cs typeface="Noto Sans JP Medium"/>
              </a:rPr>
              <a:t>新居</a:t>
            </a:r>
            <a:r>
              <a:rPr sz="900" spc="25" dirty="0">
                <a:solidFill>
                  <a:srgbClr val="231F20"/>
                </a:solidFill>
                <a:latin typeface="Noto Sans JP Medium"/>
                <a:cs typeface="Noto Sans JP Medium"/>
              </a:rPr>
              <a:t>浜市</a:t>
            </a:r>
            <a:r>
              <a:rPr sz="900" spc="10" dirty="0">
                <a:solidFill>
                  <a:srgbClr val="231F20"/>
                </a:solidFill>
                <a:latin typeface="Noto Sans JP Medium"/>
                <a:cs typeface="Noto Sans JP Medium"/>
              </a:rPr>
              <a:t>IoT</a:t>
            </a:r>
            <a:r>
              <a:rPr sz="900" spc="55" dirty="0">
                <a:solidFill>
                  <a:srgbClr val="231F20"/>
                </a:solidFill>
                <a:latin typeface="Noto Sans JP Medium"/>
                <a:cs typeface="Noto Sans JP Medium"/>
              </a:rPr>
              <a:t>推</a:t>
            </a:r>
            <a:r>
              <a:rPr sz="900" spc="-15" dirty="0">
                <a:solidFill>
                  <a:srgbClr val="231F20"/>
                </a:solidFill>
                <a:latin typeface="Noto Sans JP Medium"/>
                <a:cs typeface="Noto Sans JP Medium"/>
              </a:rPr>
              <a:t>進ラボでは、企業</a:t>
            </a:r>
            <a:r>
              <a:rPr sz="900" spc="20" dirty="0">
                <a:solidFill>
                  <a:srgbClr val="231F20"/>
                </a:solidFill>
                <a:latin typeface="Noto Sans JP Medium"/>
                <a:cs typeface="Noto Sans JP Medium"/>
              </a:rPr>
              <a:t>の</a:t>
            </a:r>
            <a:r>
              <a:rPr sz="900" spc="30" dirty="0">
                <a:solidFill>
                  <a:srgbClr val="231F20"/>
                </a:solidFill>
                <a:latin typeface="Noto Sans JP Medium"/>
                <a:cs typeface="Noto Sans JP Medium"/>
              </a:rPr>
              <a:t>DX</a:t>
            </a:r>
            <a:r>
              <a:rPr sz="900" spc="55" dirty="0">
                <a:solidFill>
                  <a:srgbClr val="231F20"/>
                </a:solidFill>
                <a:latin typeface="Noto Sans JP Medium"/>
                <a:cs typeface="Noto Sans JP Medium"/>
              </a:rPr>
              <a:t>推</a:t>
            </a:r>
            <a:r>
              <a:rPr sz="900" spc="-55" dirty="0">
                <a:solidFill>
                  <a:srgbClr val="231F20"/>
                </a:solidFill>
                <a:latin typeface="Noto Sans JP Medium"/>
                <a:cs typeface="Noto Sans JP Medium"/>
              </a:rPr>
              <a:t>進、デジタル人材育成、</a:t>
            </a:r>
            <a:r>
              <a:rPr sz="900" spc="5" dirty="0">
                <a:solidFill>
                  <a:srgbClr val="231F20"/>
                </a:solidFill>
                <a:latin typeface="Noto Sans JP Medium"/>
                <a:cs typeface="Noto Sans JP Medium"/>
              </a:rPr>
              <a:t>IT</a:t>
            </a:r>
            <a:r>
              <a:rPr sz="900" spc="25" dirty="0">
                <a:solidFill>
                  <a:srgbClr val="231F20"/>
                </a:solidFill>
                <a:latin typeface="Noto Sans JP Medium"/>
                <a:cs typeface="Noto Sans JP Medium"/>
              </a:rPr>
              <a:t>企業</a:t>
            </a:r>
            <a:r>
              <a:rPr sz="900" spc="10" dirty="0">
                <a:solidFill>
                  <a:srgbClr val="231F20"/>
                </a:solidFill>
                <a:latin typeface="Noto Sans JP Medium"/>
                <a:cs typeface="Noto Sans JP Medium"/>
              </a:rPr>
              <a:t>の振興•誘致の３つの観点から、地域のデジタル化を推進する事業を</a:t>
            </a:r>
            <a:r>
              <a:rPr sz="900" spc="70" dirty="0">
                <a:solidFill>
                  <a:srgbClr val="231F20"/>
                </a:solidFill>
                <a:latin typeface="Noto Sans JP Medium"/>
                <a:cs typeface="Noto Sans JP Medium"/>
              </a:rPr>
              <a:t>総合</a:t>
            </a:r>
            <a:r>
              <a:rPr sz="900" spc="60" dirty="0">
                <a:solidFill>
                  <a:srgbClr val="231F20"/>
                </a:solidFill>
                <a:latin typeface="Noto Sans JP Medium"/>
                <a:cs typeface="Noto Sans JP Medium"/>
              </a:rPr>
              <a:t>的に</a:t>
            </a:r>
            <a:r>
              <a:rPr sz="900" spc="-10" dirty="0">
                <a:solidFill>
                  <a:srgbClr val="231F20"/>
                </a:solidFill>
                <a:latin typeface="Noto Sans JP Medium"/>
                <a:cs typeface="Noto Sans JP Medium"/>
              </a:rPr>
              <a:t>実施し、ものづくり企</a:t>
            </a:r>
            <a:r>
              <a:rPr sz="900" spc="20" dirty="0">
                <a:solidFill>
                  <a:srgbClr val="231F20"/>
                </a:solidFill>
                <a:latin typeface="Noto Sans JP Medium"/>
                <a:cs typeface="Noto Sans JP Medium"/>
              </a:rPr>
              <a:t>業と</a:t>
            </a:r>
            <a:r>
              <a:rPr sz="900" spc="45" dirty="0">
                <a:solidFill>
                  <a:srgbClr val="231F20"/>
                </a:solidFill>
                <a:latin typeface="Noto Sans JP Medium"/>
                <a:cs typeface="Noto Sans JP Medium"/>
              </a:rPr>
              <a:t>IT</a:t>
            </a:r>
            <a:r>
              <a:rPr sz="900" spc="55" dirty="0">
                <a:solidFill>
                  <a:srgbClr val="231F20"/>
                </a:solidFill>
                <a:latin typeface="Noto Sans JP Medium"/>
                <a:cs typeface="Noto Sans JP Medium"/>
              </a:rPr>
              <a:t>企業•起業家との共創による、</a:t>
            </a:r>
            <a:r>
              <a:rPr sz="900" spc="5" dirty="0">
                <a:solidFill>
                  <a:srgbClr val="231F20"/>
                </a:solidFill>
                <a:latin typeface="Noto Sans JP Medium"/>
                <a:cs typeface="Noto Sans JP Medium"/>
              </a:rPr>
              <a:t>新</a:t>
            </a:r>
            <a:r>
              <a:rPr sz="900" spc="-35" dirty="0">
                <a:solidFill>
                  <a:srgbClr val="231F20"/>
                </a:solidFill>
                <a:latin typeface="Noto Sans JP Medium"/>
                <a:cs typeface="Noto Sans JP Medium"/>
              </a:rPr>
              <a:t>たな</a:t>
            </a:r>
            <a:r>
              <a:rPr sz="900" spc="-80" dirty="0">
                <a:solidFill>
                  <a:srgbClr val="231F20"/>
                </a:solidFill>
                <a:latin typeface="Noto Sans JP Medium"/>
                <a:cs typeface="Noto Sans JP Medium"/>
              </a:rPr>
              <a:t>イノベーショ</a:t>
            </a:r>
            <a:r>
              <a:rPr sz="900" spc="-5" dirty="0">
                <a:solidFill>
                  <a:srgbClr val="231F20"/>
                </a:solidFill>
                <a:latin typeface="Noto Sans JP Medium"/>
                <a:cs typeface="Noto Sans JP Medium"/>
              </a:rPr>
              <a:t>ンの</a:t>
            </a:r>
            <a:r>
              <a:rPr sz="900" spc="-30" dirty="0">
                <a:solidFill>
                  <a:srgbClr val="231F20"/>
                </a:solidFill>
                <a:latin typeface="Noto Sans JP Medium"/>
                <a:cs typeface="Noto Sans JP Medium"/>
              </a:rPr>
              <a:t>創出へと繋げます。</a:t>
            </a:r>
            <a:endParaRPr sz="900" dirty="0">
              <a:latin typeface="Noto Sans JP Medium"/>
              <a:cs typeface="Noto Sans JP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3986" y="6507734"/>
            <a:ext cx="6552565" cy="3501390"/>
          </a:xfrm>
          <a:custGeom>
            <a:avLst/>
            <a:gdLst/>
            <a:ahLst/>
            <a:cxnLst/>
            <a:rect l="l" t="t" r="r" b="b"/>
            <a:pathLst>
              <a:path w="6552565" h="3501390">
                <a:moveTo>
                  <a:pt x="0" y="3501301"/>
                </a:moveTo>
                <a:lnTo>
                  <a:pt x="6552006" y="3501301"/>
                </a:lnTo>
                <a:lnTo>
                  <a:pt x="6552006" y="0"/>
                </a:lnTo>
                <a:lnTo>
                  <a:pt x="0" y="0"/>
                </a:lnTo>
                <a:lnTo>
                  <a:pt x="0" y="3501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811113"/>
              </p:ext>
            </p:extLst>
          </p:nvPr>
        </p:nvGraphicFramePr>
        <p:xfrm>
          <a:off x="505946" y="5384840"/>
          <a:ext cx="6553304" cy="463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3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0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799">
                <a:tc gridSpan="2">
                  <a:txBody>
                    <a:bodyPr/>
                    <a:lstStyle/>
                    <a:p>
                      <a:pPr marL="1527175" indent="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50" b="0" spc="4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参加申込書  </a:t>
                      </a:r>
                      <a:r>
                        <a:rPr sz="9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（</a:t>
                      </a:r>
                      <a:r>
                        <a:rPr sz="950" b="0" spc="-90" dirty="0" err="1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申込締切</a:t>
                      </a:r>
                      <a:r>
                        <a:rPr sz="950" b="0" spc="-9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：</a:t>
                      </a:r>
                      <a:r>
                        <a:rPr lang="ja-JP" altLang="en-US" sz="950" b="0" spc="-9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８</a:t>
                      </a:r>
                      <a:r>
                        <a:rPr lang="en-US" sz="950" b="0" spc="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/</a:t>
                      </a:r>
                      <a:r>
                        <a:rPr lang="ja-JP" altLang="en-US" sz="950" b="0" spc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１８</a:t>
                      </a:r>
                      <a:r>
                        <a:rPr sz="950" b="0" spc="-9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(</a:t>
                      </a:r>
                      <a:r>
                        <a:rPr lang="ja-JP" altLang="en-US" sz="950" b="0" spc="-9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金</a:t>
                      </a:r>
                      <a:r>
                        <a:rPr sz="950" b="0" spc="-9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)まで</a:t>
                      </a:r>
                      <a:r>
                        <a:rPr sz="9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）</a:t>
                      </a:r>
                      <a:endParaRPr sz="950" dirty="0">
                        <a:latin typeface="Noto Sans JP Medium"/>
                        <a:cs typeface="Noto Sans JP Medium"/>
                      </a:endParaRPr>
                    </a:p>
                  </a:txBody>
                  <a:tcPr marL="0" marR="0" marT="15240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24">
                <a:tc rowSpan="2"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ja-JP" altLang="en-US" sz="11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参加希望回</a:t>
                      </a:r>
                      <a:endParaRPr lang="en-US" altLang="ja-JP" sz="1150" b="0" spc="-50" dirty="0">
                        <a:solidFill>
                          <a:srgbClr val="231F20"/>
                        </a:solidFill>
                        <a:latin typeface="Noto Sans JP Medium"/>
                        <a:cs typeface="Noto Sans JP Medium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ja-JP" altLang="en-US" sz="11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　</a:t>
                      </a:r>
                      <a:r>
                        <a:rPr lang="ja-JP" altLang="en-US" sz="140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（１回 ・ </a:t>
                      </a:r>
                      <a:r>
                        <a:rPr lang="en-US" altLang="ja-JP" sz="140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2</a:t>
                      </a:r>
                      <a:r>
                        <a:rPr lang="ja-JP" altLang="en-US" sz="140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回 ・ 両方）</a:t>
                      </a:r>
                      <a:endParaRPr lang="en-US" altLang="ja-JP" sz="1400" b="0" spc="-50" dirty="0">
                        <a:solidFill>
                          <a:srgbClr val="231F20"/>
                        </a:solidFill>
                        <a:latin typeface="Noto Sans JP Medium"/>
                        <a:cs typeface="Noto Sans JP Medium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ja-JP" altLang="en-US" sz="11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参加希望に○を付けて</a:t>
                      </a:r>
                      <a:br>
                        <a:rPr lang="en-US" altLang="ja-JP" sz="11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</a:br>
                      <a:r>
                        <a:rPr lang="ja-JP" altLang="en-US" sz="11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ください。</a:t>
                      </a:r>
                      <a:endParaRPr lang="en-US" altLang="ja-JP" sz="1150" b="0" spc="-50" dirty="0">
                        <a:solidFill>
                          <a:srgbClr val="231F20"/>
                        </a:solidFill>
                        <a:latin typeface="Noto Sans JP Medium"/>
                        <a:cs typeface="Noto Sans JP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50" b="0" spc="-45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（</a:t>
                      </a:r>
                      <a:r>
                        <a:rPr sz="750" b="0" spc="-25" dirty="0" err="1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お名前</a:t>
                      </a:r>
                      <a:r>
                        <a:rPr sz="7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）</a:t>
                      </a:r>
                      <a:r>
                        <a:rPr lang="ja-JP" altLang="en-US" sz="7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　　　　　　　　　　　　　　　　　　　　　　　　　　　　　　　　　　　　　　（役職）</a:t>
                      </a:r>
                      <a:endParaRPr sz="750" dirty="0">
                        <a:latin typeface="Noto Sans JP Medium"/>
                        <a:cs typeface="Noto Sans JP Medium"/>
                      </a:endParaRPr>
                    </a:p>
                  </a:txBody>
                  <a:tcPr marL="0" marR="0" marT="654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750" b="0" spc="-4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（</a:t>
                      </a:r>
                      <a:r>
                        <a:rPr sz="750" b="0" spc="-85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メールアドレス</a:t>
                      </a:r>
                      <a:r>
                        <a:rPr sz="7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）</a:t>
                      </a:r>
                      <a:endParaRPr sz="750" dirty="0">
                        <a:latin typeface="Noto Sans JP Medium"/>
                        <a:cs typeface="Noto Sans JP Medium"/>
                      </a:endParaRPr>
                    </a:p>
                  </a:txBody>
                  <a:tcPr marL="0" marR="0" marT="666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dash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524">
                <a:tc rowSpan="2"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ja-JP" altLang="en-US" sz="11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参加希望回</a:t>
                      </a:r>
                      <a:endParaRPr lang="en-US" altLang="ja-JP" sz="1150" b="0" spc="-50" dirty="0">
                        <a:solidFill>
                          <a:srgbClr val="231F20"/>
                        </a:solidFill>
                        <a:latin typeface="Noto Sans JP Medium"/>
                        <a:cs typeface="Noto Sans JP Medium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ja-JP" altLang="en-US" sz="11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　</a:t>
                      </a:r>
                      <a:r>
                        <a:rPr lang="ja-JP" altLang="en-US" sz="140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（１回 ・ </a:t>
                      </a:r>
                      <a:r>
                        <a:rPr lang="en-US" altLang="ja-JP" sz="140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2</a:t>
                      </a:r>
                      <a:r>
                        <a:rPr lang="ja-JP" altLang="en-US" sz="140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回 ・ 両方）</a:t>
                      </a:r>
                      <a:endParaRPr lang="en-US" altLang="ja-JP" sz="1400" b="0" spc="-50" dirty="0">
                        <a:solidFill>
                          <a:srgbClr val="231F20"/>
                        </a:solidFill>
                        <a:latin typeface="Noto Sans JP Medium"/>
                        <a:cs typeface="Noto Sans JP Medium"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lang="ja-JP" altLang="en-US" sz="11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参加希望に○を付けて</a:t>
                      </a:r>
                      <a:br>
                        <a:rPr lang="en-US" altLang="ja-JP" sz="11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</a:br>
                      <a:r>
                        <a:rPr lang="ja-JP" altLang="en-US" sz="11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ください。</a:t>
                      </a:r>
                      <a:endParaRPr lang="en-US" altLang="ja-JP" sz="1150" b="0" spc="-50" dirty="0">
                        <a:solidFill>
                          <a:srgbClr val="231F20"/>
                        </a:solidFill>
                        <a:latin typeface="Noto Sans JP Medium"/>
                        <a:cs typeface="Noto Sans JP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750" b="0" spc="-45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（</a:t>
                      </a:r>
                      <a:r>
                        <a:rPr sz="750" b="0" spc="-25" dirty="0" err="1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お名前</a:t>
                      </a:r>
                      <a:r>
                        <a:rPr sz="7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）</a:t>
                      </a:r>
                      <a:r>
                        <a:rPr lang="ja-JP" altLang="en-US" sz="7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　　　　　　　　　　　　　　　　　　　　　　　　　　　　　　　　　　　　　　（役職）</a:t>
                      </a:r>
                      <a:endParaRPr sz="750" dirty="0">
                        <a:latin typeface="Noto Sans JP Medium"/>
                        <a:cs typeface="Noto Sans JP Medium"/>
                      </a:endParaRPr>
                    </a:p>
                  </a:txBody>
                  <a:tcPr marL="0" marR="0" marT="679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dash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52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750" b="0" spc="-4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（</a:t>
                      </a:r>
                      <a:r>
                        <a:rPr sz="750" b="0" spc="-85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メールアドレス</a:t>
                      </a:r>
                      <a:r>
                        <a:rPr sz="750" b="0" spc="-5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）</a:t>
                      </a:r>
                      <a:endParaRPr sz="750" dirty="0">
                        <a:latin typeface="Noto Sans JP Medium"/>
                        <a:cs typeface="Noto Sans JP Medium"/>
                      </a:endParaRPr>
                    </a:p>
                  </a:txBody>
                  <a:tcPr marL="0" marR="0" marT="692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dash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5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478155" algn="l">
                        <a:lnSpc>
                          <a:spcPct val="100000"/>
                        </a:lnSpc>
                      </a:pPr>
                      <a:r>
                        <a:rPr sz="1150" b="0" spc="-2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会社名</a:t>
                      </a:r>
                      <a:endParaRPr sz="1150" dirty="0">
                        <a:latin typeface="Noto Sans JP Medium"/>
                        <a:cs typeface="Noto Sans JP Medium"/>
                      </a:endParaRPr>
                    </a:p>
                  </a:txBody>
                  <a:tcPr marL="0" marR="0" marT="63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5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ja-JP" altLang="en-US" sz="1450" dirty="0">
                        <a:latin typeface="Times New Roman"/>
                        <a:cs typeface="Times New Roman"/>
                      </a:endParaRPr>
                    </a:p>
                    <a:p>
                      <a:pPr marL="480695" algn="l">
                        <a:lnSpc>
                          <a:spcPct val="100000"/>
                        </a:lnSpc>
                      </a:pPr>
                      <a:r>
                        <a:rPr lang="ja-JP" altLang="en-US" sz="1150" b="0" spc="-30" dirty="0">
                          <a:solidFill>
                            <a:srgbClr val="231F20"/>
                          </a:solidFill>
                          <a:latin typeface="Noto Sans JP Medium"/>
                          <a:cs typeface="Noto Sans JP Medium"/>
                        </a:rPr>
                        <a:t>所在地</a:t>
                      </a:r>
                      <a:endParaRPr lang="en-US" altLang="ja-JP" sz="1150" b="0" spc="-30" dirty="0">
                        <a:solidFill>
                          <a:srgbClr val="231F20"/>
                        </a:solidFill>
                        <a:latin typeface="Noto Sans JP Medium"/>
                        <a:cs typeface="Noto Sans JP Medium"/>
                      </a:endParaRPr>
                    </a:p>
                    <a:p>
                      <a:pPr marL="480695" algn="l">
                        <a:lnSpc>
                          <a:spcPct val="100000"/>
                        </a:lnSpc>
                      </a:pPr>
                      <a:endParaRPr lang="en-US" altLang="ja-JP" sz="1150" b="0" spc="-30" dirty="0">
                        <a:solidFill>
                          <a:srgbClr val="231F20"/>
                        </a:solidFill>
                        <a:latin typeface="Noto Sans JP Medium"/>
                        <a:cs typeface="Noto Sans JP Medium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0876">
                <a:tc>
                  <a:txBody>
                    <a:bodyPr/>
                    <a:lstStyle/>
                    <a:p>
                      <a:pPr marL="480695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50" b="0" spc="-30" dirty="0">
                        <a:solidFill>
                          <a:srgbClr val="231F20"/>
                        </a:solidFill>
                        <a:latin typeface="Noto Sans JP Medium"/>
                        <a:cs typeface="Noto Sans JP Medium"/>
                      </a:endParaRPr>
                    </a:p>
                  </a:txBody>
                  <a:tcPr marL="0" marR="0" marT="6350" marB="0" anchor="ctr">
                    <a:lnL w="9525">
                      <a:solidFill>
                        <a:srgbClr val="231F20"/>
                      </a:solidFill>
                      <a:prstDash val="solid"/>
                    </a:lnL>
                    <a:lnR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640510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654050" y="698500"/>
            <a:ext cx="6363970" cy="4601813"/>
            <a:chOff x="708155" y="1007859"/>
            <a:chExt cx="6363970" cy="4855503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8155" y="1007859"/>
              <a:ext cx="2391768" cy="5475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22745" y="4686194"/>
              <a:ext cx="1149380" cy="1177168"/>
            </a:xfrm>
            <a:custGeom>
              <a:avLst/>
              <a:gdLst/>
              <a:ahLst/>
              <a:cxnLst/>
              <a:rect l="l" t="t" r="r" b="b"/>
              <a:pathLst>
                <a:path w="1182370" h="1182370">
                  <a:moveTo>
                    <a:pt x="1182128" y="0"/>
                  </a:moveTo>
                  <a:lnTo>
                    <a:pt x="0" y="0"/>
                  </a:lnTo>
                  <a:lnTo>
                    <a:pt x="0" y="1182128"/>
                  </a:lnTo>
                  <a:lnTo>
                    <a:pt x="1182128" y="1182128"/>
                  </a:lnTo>
                  <a:lnTo>
                    <a:pt x="1182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78074" y="10164376"/>
            <a:ext cx="278193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0" spc="-65" dirty="0">
                <a:solidFill>
                  <a:srgbClr val="231F20"/>
                </a:solidFill>
                <a:latin typeface="Noto Sans JP Medium"/>
                <a:cs typeface="Noto Sans JP Medium"/>
              </a:rPr>
              <a:t>※個人情報につきましては適切に管理し、本件で</a:t>
            </a:r>
            <a:r>
              <a:rPr sz="750" b="0" spc="-20" dirty="0">
                <a:solidFill>
                  <a:srgbClr val="231F20"/>
                </a:solidFill>
                <a:latin typeface="Noto Sans JP Medium"/>
                <a:cs typeface="Noto Sans JP Medium"/>
              </a:rPr>
              <a:t>のみ</a:t>
            </a:r>
            <a:r>
              <a:rPr sz="750" b="0" spc="-60" dirty="0">
                <a:solidFill>
                  <a:srgbClr val="231F20"/>
                </a:solidFill>
                <a:latin typeface="Noto Sans JP Medium"/>
                <a:cs typeface="Noto Sans JP Medium"/>
              </a:rPr>
              <a:t>使用します。</a:t>
            </a:r>
            <a:endParaRPr sz="750" dirty="0">
              <a:latin typeface="Noto Sans JP Medium"/>
              <a:cs typeface="Noto Sans JP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17399" y="10174596"/>
            <a:ext cx="3749675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0" spc="-65" dirty="0">
                <a:solidFill>
                  <a:srgbClr val="231F20"/>
                </a:solidFill>
                <a:latin typeface="Noto Sans JP Medium"/>
                <a:cs typeface="Noto Sans JP Medium"/>
              </a:rPr>
              <a:t>※</a:t>
            </a:r>
            <a:r>
              <a:rPr sz="750" b="0" spc="-40" dirty="0">
                <a:solidFill>
                  <a:srgbClr val="231F20"/>
                </a:solidFill>
                <a:latin typeface="Noto Sans JP Medium"/>
                <a:cs typeface="Noto Sans JP Medium"/>
              </a:rPr>
              <a:t>コロ</a:t>
            </a:r>
            <a:r>
              <a:rPr sz="750" b="0" spc="-15" dirty="0">
                <a:solidFill>
                  <a:srgbClr val="231F20"/>
                </a:solidFill>
                <a:latin typeface="Noto Sans JP Medium"/>
                <a:cs typeface="Noto Sans JP Medium"/>
              </a:rPr>
              <a:t>ナの感染拡大防</a:t>
            </a:r>
            <a:r>
              <a:rPr sz="7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止対</a:t>
            </a:r>
            <a:r>
              <a:rPr sz="750" b="0" spc="-55" dirty="0">
                <a:solidFill>
                  <a:srgbClr val="231F20"/>
                </a:solidFill>
                <a:latin typeface="Noto Sans JP Medium"/>
                <a:cs typeface="Noto Sans JP Medium"/>
              </a:rPr>
              <a:t>策にご協力ください。体調不良の方</a:t>
            </a:r>
            <a:r>
              <a:rPr sz="750" b="0" spc="-10" dirty="0">
                <a:solidFill>
                  <a:srgbClr val="231F20"/>
                </a:solidFill>
                <a:latin typeface="Noto Sans JP Medium"/>
                <a:cs typeface="Noto Sans JP Medium"/>
              </a:rPr>
              <a:t>は参</a:t>
            </a:r>
            <a:r>
              <a:rPr sz="750" b="0" spc="-50" dirty="0">
                <a:solidFill>
                  <a:srgbClr val="231F20"/>
                </a:solidFill>
                <a:latin typeface="Noto Sans JP Medium"/>
                <a:cs typeface="Noto Sans JP Medium"/>
              </a:rPr>
              <a:t>加をご遠慮ください。</a:t>
            </a:r>
            <a:endParaRPr sz="750" dirty="0">
              <a:latin typeface="Noto Sans JP Medium"/>
              <a:cs typeface="Noto Sans JP 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6071" y="2205261"/>
            <a:ext cx="3262179" cy="178702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14"/>
              </a:spcBef>
            </a:pPr>
            <a:r>
              <a:rPr lang="ja-JP" altLang="en-US" sz="1400" b="1" dirty="0">
                <a:solidFill>
                  <a:srgbClr val="231F20"/>
                </a:solidFill>
                <a:latin typeface="Noto Sans JP"/>
                <a:cs typeface="Noto Sans JP"/>
              </a:rPr>
              <a:t>合同会社</a:t>
            </a:r>
            <a:r>
              <a:rPr lang="en-US" altLang="ja-JP" sz="1400" b="1" dirty="0">
                <a:solidFill>
                  <a:srgbClr val="231F20"/>
                </a:solidFill>
                <a:latin typeface="Noto Sans JP"/>
                <a:cs typeface="Noto Sans JP"/>
              </a:rPr>
              <a:t>NoCodeCamp</a:t>
            </a:r>
          </a:p>
          <a:p>
            <a:pPr marL="186055">
              <a:lnSpc>
                <a:spcPct val="100000"/>
              </a:lnSpc>
              <a:spcBef>
                <a:spcPts val="114"/>
              </a:spcBef>
            </a:pPr>
            <a:endParaRPr lang="en-US" altLang="ja-JP" sz="200" b="1" dirty="0">
              <a:solidFill>
                <a:srgbClr val="231F20"/>
              </a:solidFill>
              <a:latin typeface="Noto Sans JP"/>
              <a:cs typeface="Noto Sans JP"/>
            </a:endParaRPr>
          </a:p>
          <a:p>
            <a:pPr marL="186055">
              <a:lnSpc>
                <a:spcPct val="100000"/>
              </a:lnSpc>
              <a:spcBef>
                <a:spcPts val="114"/>
              </a:spcBef>
            </a:pPr>
            <a:endParaRPr lang="en-US" altLang="ja-JP" sz="200" b="1" dirty="0">
              <a:solidFill>
                <a:srgbClr val="231F20"/>
              </a:solidFill>
              <a:latin typeface="Noto Sans JP"/>
              <a:cs typeface="Noto Sans JP"/>
            </a:endParaRPr>
          </a:p>
          <a:p>
            <a:pPr marL="186055">
              <a:lnSpc>
                <a:spcPct val="100000"/>
              </a:lnSpc>
              <a:spcBef>
                <a:spcPts val="114"/>
              </a:spcBef>
            </a:pPr>
            <a:r>
              <a:rPr lang="ja-JP" altLang="en-US" sz="1400" b="1" dirty="0">
                <a:solidFill>
                  <a:srgbClr val="231F20"/>
                </a:solidFill>
                <a:latin typeface="Noto Sans JP"/>
                <a:cs typeface="Noto Sans JP"/>
              </a:rPr>
              <a:t>代表 宮崎 翼　氏</a:t>
            </a:r>
            <a:endParaRPr lang="en-US" altLang="ja-JP" sz="1400" b="1" dirty="0">
              <a:solidFill>
                <a:srgbClr val="231F20"/>
              </a:solidFill>
              <a:latin typeface="Noto Sans JP"/>
              <a:cs typeface="Noto Sans JP"/>
            </a:endParaRPr>
          </a:p>
          <a:p>
            <a:pPr marL="186055">
              <a:lnSpc>
                <a:spcPct val="100000"/>
              </a:lnSpc>
              <a:spcBef>
                <a:spcPts val="114"/>
              </a:spcBef>
            </a:pPr>
            <a:endParaRPr lang="en-US" altLang="ja-JP" sz="1100" b="1" dirty="0">
              <a:solidFill>
                <a:srgbClr val="231F20"/>
              </a:solidFill>
              <a:latin typeface="Noto Sans JP"/>
              <a:cs typeface="Noto Sans JP"/>
            </a:endParaRPr>
          </a:p>
          <a:p>
            <a:pPr marL="186055">
              <a:spcBef>
                <a:spcPts val="114"/>
              </a:spcBef>
            </a:pPr>
            <a:endParaRPr lang="en-US" altLang="ja-JP" sz="900" dirty="0">
              <a:latin typeface="Noto Sans JP Medium"/>
              <a:cs typeface="Noto Sans JP Medium"/>
            </a:endParaRPr>
          </a:p>
          <a:p>
            <a:pPr marL="186055">
              <a:spcBef>
                <a:spcPts val="114"/>
              </a:spcBef>
            </a:pPr>
            <a:r>
              <a:rPr lang="en-US" altLang="ja-JP" sz="900" dirty="0" err="1">
                <a:latin typeface="Noto Sans JP Medium"/>
                <a:cs typeface="Noto Sans JP Medium"/>
              </a:rPr>
              <a:t>NoCodeCamp</a:t>
            </a:r>
            <a:r>
              <a:rPr lang="ja-JP" altLang="en-US" sz="900" dirty="0">
                <a:latin typeface="Noto Sans JP Medium"/>
                <a:cs typeface="Noto Sans JP Medium"/>
              </a:rPr>
              <a:t>運営。 国立新居浜工業高等専門学校卒業。</a:t>
            </a:r>
            <a:endParaRPr lang="en-US" altLang="ja-JP" sz="900" dirty="0">
              <a:latin typeface="Noto Sans JP Medium"/>
              <a:cs typeface="Noto Sans JP Medium"/>
            </a:endParaRPr>
          </a:p>
          <a:p>
            <a:pPr marL="186055">
              <a:spcBef>
                <a:spcPts val="114"/>
              </a:spcBef>
            </a:pPr>
            <a:r>
              <a:rPr lang="ja-JP" altLang="en-US" sz="900" dirty="0">
                <a:latin typeface="Noto Sans JP Medium"/>
                <a:cs typeface="Noto Sans JP Medium"/>
              </a:rPr>
              <a:t> イベント</a:t>
            </a:r>
            <a:r>
              <a:rPr lang="en-US" altLang="ja-JP" sz="900" dirty="0">
                <a:latin typeface="Noto Sans JP Medium"/>
                <a:cs typeface="Noto Sans JP Medium"/>
              </a:rPr>
              <a:t>×IT×</a:t>
            </a:r>
            <a:r>
              <a:rPr lang="ja-JP" altLang="en-US" sz="900" dirty="0">
                <a:latin typeface="Noto Sans JP Medium"/>
                <a:cs typeface="Noto Sans JP Medium"/>
              </a:rPr>
              <a:t>営業　カスタマーサクセスマネージャー。</a:t>
            </a:r>
            <a:endParaRPr lang="en-US" altLang="ja-JP" sz="900" dirty="0">
              <a:latin typeface="Noto Sans JP Medium"/>
              <a:cs typeface="Noto Sans JP Medium"/>
            </a:endParaRPr>
          </a:p>
          <a:p>
            <a:pPr marL="186055">
              <a:spcBef>
                <a:spcPts val="114"/>
              </a:spcBef>
            </a:pPr>
            <a:r>
              <a:rPr lang="ja-JP" altLang="en-US" sz="900" dirty="0">
                <a:latin typeface="Noto Sans JP Medium"/>
                <a:cs typeface="Noto Sans JP Medium"/>
              </a:rPr>
              <a:t> 主に</a:t>
            </a:r>
            <a:r>
              <a:rPr lang="en-US" altLang="ja-JP" sz="900" dirty="0">
                <a:latin typeface="Noto Sans JP Medium"/>
                <a:cs typeface="Noto Sans JP Medium"/>
              </a:rPr>
              <a:t>IT</a:t>
            </a:r>
            <a:r>
              <a:rPr lang="ja-JP" altLang="en-US" sz="900" dirty="0">
                <a:latin typeface="Noto Sans JP Medium"/>
                <a:cs typeface="Noto Sans JP Medium"/>
              </a:rPr>
              <a:t>に関する、イベント集客</a:t>
            </a:r>
            <a:r>
              <a:rPr lang="en-US" altLang="ja-JP" sz="900" dirty="0">
                <a:latin typeface="Noto Sans JP Medium"/>
                <a:cs typeface="Noto Sans JP Medium"/>
              </a:rPr>
              <a:t>/</a:t>
            </a:r>
            <a:r>
              <a:rPr lang="ja-JP" altLang="en-US" sz="900" dirty="0">
                <a:latin typeface="Noto Sans JP Medium"/>
                <a:cs typeface="Noto Sans JP Medium"/>
              </a:rPr>
              <a:t>法人営業</a:t>
            </a:r>
            <a:r>
              <a:rPr lang="en-US" altLang="ja-JP" sz="900" dirty="0">
                <a:latin typeface="Noto Sans JP Medium"/>
                <a:cs typeface="Noto Sans JP Medium"/>
              </a:rPr>
              <a:t>/</a:t>
            </a:r>
            <a:r>
              <a:rPr lang="ja-JP" altLang="en-US" sz="900" dirty="0">
                <a:latin typeface="Noto Sans JP Medium"/>
                <a:cs typeface="Noto Sans JP Medium"/>
              </a:rPr>
              <a:t>開発を担当。</a:t>
            </a:r>
            <a:endParaRPr lang="en-US" altLang="ja-JP" sz="900" dirty="0">
              <a:latin typeface="Noto Sans JP Medium"/>
              <a:cs typeface="Noto Sans JP Medium"/>
            </a:endParaRPr>
          </a:p>
          <a:p>
            <a:pPr marL="186055">
              <a:spcBef>
                <a:spcPts val="114"/>
              </a:spcBef>
            </a:pPr>
            <a:r>
              <a:rPr lang="ja-JP" altLang="en-US" sz="900" dirty="0">
                <a:latin typeface="Noto Sans JP Medium"/>
                <a:cs typeface="Noto Sans JP Medium"/>
              </a:rPr>
              <a:t> 大手通信会社を中心に、</a:t>
            </a:r>
            <a:r>
              <a:rPr lang="en-US" altLang="ja-JP" sz="900" dirty="0">
                <a:latin typeface="Noto Sans JP Medium"/>
                <a:cs typeface="Noto Sans JP Medium"/>
              </a:rPr>
              <a:t>B2B</a:t>
            </a:r>
            <a:r>
              <a:rPr lang="ja-JP" altLang="en-US" sz="900" dirty="0">
                <a:latin typeface="Noto Sans JP Medium"/>
                <a:cs typeface="Noto Sans JP Medium"/>
              </a:rPr>
              <a:t>としてはエンタープライズ</a:t>
            </a:r>
            <a:endParaRPr lang="en-US" altLang="ja-JP" sz="900" dirty="0">
              <a:latin typeface="Noto Sans JP Medium"/>
              <a:cs typeface="Noto Sans JP Medium"/>
            </a:endParaRPr>
          </a:p>
          <a:p>
            <a:pPr marL="186055">
              <a:spcBef>
                <a:spcPts val="114"/>
              </a:spcBef>
            </a:pPr>
            <a:r>
              <a:rPr lang="ja-JP" altLang="en-US" sz="900" dirty="0">
                <a:latin typeface="Noto Sans JP Medium"/>
                <a:cs typeface="Noto Sans JP Medium"/>
              </a:rPr>
              <a:t>の</a:t>
            </a:r>
            <a:r>
              <a:rPr lang="en-US" altLang="ja-JP" sz="900" dirty="0">
                <a:latin typeface="Noto Sans JP Medium"/>
                <a:cs typeface="Noto Sans JP Medium"/>
              </a:rPr>
              <a:t>IT</a:t>
            </a:r>
            <a:r>
              <a:rPr lang="ja-JP" altLang="en-US" sz="900" dirty="0">
                <a:latin typeface="Noto Sans JP Medium"/>
                <a:cs typeface="Noto Sans JP Medium"/>
              </a:rPr>
              <a:t>導入を担当。 セールス→構築管理運用まで全体プロ</a:t>
            </a:r>
            <a:endParaRPr lang="en-US" altLang="ja-JP" sz="900" dirty="0">
              <a:latin typeface="Noto Sans JP Medium"/>
              <a:cs typeface="Noto Sans JP Medium"/>
            </a:endParaRPr>
          </a:p>
          <a:p>
            <a:pPr marL="186055">
              <a:spcBef>
                <a:spcPts val="114"/>
              </a:spcBef>
            </a:pPr>
            <a:r>
              <a:rPr lang="ja-JP" altLang="en-US" sz="900" dirty="0">
                <a:latin typeface="Noto Sans JP Medium"/>
                <a:cs typeface="Noto Sans JP Medium"/>
              </a:rPr>
              <a:t>ジェクト管理まで対応できることが強み。</a:t>
            </a:r>
            <a:endParaRPr sz="900" dirty="0">
              <a:latin typeface="Noto Sans JP Medium"/>
              <a:cs typeface="Noto Sans JP Medium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CF477D86-F2AC-BB80-4AEF-74C6034D4675}"/>
              </a:ext>
            </a:extLst>
          </p:cNvPr>
          <p:cNvSpPr/>
          <p:nvPr/>
        </p:nvSpPr>
        <p:spPr>
          <a:xfrm>
            <a:off x="5076610" y="5476816"/>
            <a:ext cx="1763400" cy="462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定員：１０名</a:t>
            </a:r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E7D123C6-EBB6-A550-C72E-69464398CC91}"/>
              </a:ext>
            </a:extLst>
          </p:cNvPr>
          <p:cNvSpPr txBox="1"/>
          <p:nvPr/>
        </p:nvSpPr>
        <p:spPr>
          <a:xfrm>
            <a:off x="530225" y="4127500"/>
            <a:ext cx="5153025" cy="116403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4305" indent="-142240">
              <a:lnSpc>
                <a:spcPct val="100000"/>
              </a:lnSpc>
              <a:buSzPct val="90909"/>
              <a:buChar char="●"/>
              <a:tabLst>
                <a:tab pos="154940" algn="l"/>
              </a:tabLst>
            </a:pPr>
            <a:r>
              <a:rPr sz="1100" b="1" spc="-35" dirty="0">
                <a:solidFill>
                  <a:srgbClr val="16629E"/>
                </a:solidFill>
                <a:latin typeface="Noto Sans JP"/>
                <a:cs typeface="Noto Sans JP"/>
              </a:rPr>
              <a:t>お申し込み先</a:t>
            </a:r>
            <a:endParaRPr sz="1100" dirty="0">
              <a:latin typeface="Noto Sans JP"/>
              <a:cs typeface="Noto Sans JP"/>
            </a:endParaRPr>
          </a:p>
          <a:p>
            <a:pPr marL="147320">
              <a:lnSpc>
                <a:spcPct val="100000"/>
              </a:lnSpc>
              <a:spcBef>
                <a:spcPts val="270"/>
              </a:spcBef>
            </a:pPr>
            <a:r>
              <a:rPr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公益財団</a:t>
            </a:r>
            <a:r>
              <a:rPr sz="1050" b="0" spc="-60" dirty="0">
                <a:solidFill>
                  <a:srgbClr val="231F20"/>
                </a:solidFill>
                <a:latin typeface="Noto Sans JP Medium"/>
                <a:cs typeface="Noto Sans JP Medium"/>
              </a:rPr>
              <a:t>法人えひめ東予産業創造センター</a:t>
            </a:r>
            <a:r>
              <a:rPr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（</a:t>
            </a:r>
            <a:r>
              <a:rPr sz="1050" b="0" spc="-110" dirty="0" err="1">
                <a:solidFill>
                  <a:srgbClr val="231F20"/>
                </a:solidFill>
                <a:latin typeface="Noto Sans JP Medium"/>
                <a:cs typeface="Noto Sans JP Medium"/>
              </a:rPr>
              <a:t>担当：矢葺</a:t>
            </a:r>
            <a:r>
              <a:rPr lang="ja-JP" altLang="en-US" sz="1050" b="0" spc="-110" dirty="0">
                <a:solidFill>
                  <a:srgbClr val="231F20"/>
                </a:solidFill>
                <a:latin typeface="Noto Sans JP Medium"/>
                <a:cs typeface="Noto Sans JP Medium"/>
              </a:rPr>
              <a:t>、平岩</a:t>
            </a:r>
            <a:r>
              <a:rPr sz="1050" b="0" spc="-50" dirty="0">
                <a:solidFill>
                  <a:srgbClr val="231F20"/>
                </a:solidFill>
                <a:latin typeface="Noto Sans JP Medium"/>
                <a:cs typeface="Noto Sans JP Medium"/>
              </a:rPr>
              <a:t>）</a:t>
            </a:r>
            <a:endParaRPr sz="1050" dirty="0">
              <a:latin typeface="Noto Sans JP Medium"/>
              <a:cs typeface="Noto Sans JP Medium"/>
            </a:endParaRPr>
          </a:p>
          <a:p>
            <a:pPr marL="147320">
              <a:lnSpc>
                <a:spcPct val="100000"/>
              </a:lnSpc>
              <a:spcBef>
                <a:spcPts val="280"/>
              </a:spcBef>
              <a:tabLst>
                <a:tab pos="1441450" algn="l"/>
                <a:tab pos="2700020" algn="l"/>
              </a:tabLst>
            </a:pPr>
            <a:r>
              <a:rPr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TEL</a:t>
            </a:r>
            <a:r>
              <a:rPr sz="1050" b="0" spc="-254" dirty="0">
                <a:solidFill>
                  <a:srgbClr val="231F20"/>
                </a:solidFill>
                <a:latin typeface="Noto Sans JP Medium"/>
                <a:cs typeface="Noto Sans JP Medium"/>
              </a:rPr>
              <a:t>：</a:t>
            </a:r>
            <a:r>
              <a:rPr lang="ja-JP" altLang="en-US" sz="1050" b="0" spc="-254" dirty="0">
                <a:solidFill>
                  <a:srgbClr val="231F20"/>
                </a:solidFill>
                <a:latin typeface="Noto Sans JP Medium"/>
                <a:cs typeface="Noto Sans JP Medium"/>
              </a:rPr>
              <a:t> </a:t>
            </a:r>
            <a:r>
              <a:rPr lang="en-US" altLang="ja-JP"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0897-66-1111 </a:t>
            </a:r>
            <a:r>
              <a:rPr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	FAX:</a:t>
            </a:r>
            <a:r>
              <a:rPr lang="en-US" altLang="ja-JP"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 0897-66-1112</a:t>
            </a:r>
            <a:r>
              <a:rPr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	</a:t>
            </a:r>
            <a:r>
              <a:rPr sz="1050" b="0" spc="-10" dirty="0">
                <a:solidFill>
                  <a:srgbClr val="231F20"/>
                </a:solidFill>
                <a:latin typeface="Noto Sans JP Medium"/>
                <a:cs typeface="Noto Sans JP Medium"/>
              </a:rPr>
              <a:t>E-</a:t>
            </a:r>
            <a:r>
              <a:rPr sz="1050" b="0" spc="-65" dirty="0">
                <a:solidFill>
                  <a:srgbClr val="231F20"/>
                </a:solidFill>
                <a:latin typeface="Noto Sans JP Medium"/>
                <a:cs typeface="Noto Sans JP Medium"/>
              </a:rPr>
              <a:t>mail：tech</a:t>
            </a:r>
            <a:r>
              <a:rPr lang="en-US" sz="1050" b="0" spc="-65" dirty="0">
                <a:solidFill>
                  <a:srgbClr val="231F20"/>
                </a:solidFill>
                <a:latin typeface="Noto Sans JP Medium"/>
                <a:cs typeface="Noto Sans JP Medium"/>
              </a:rPr>
              <a:t>2</a:t>
            </a:r>
            <a:r>
              <a:rPr sz="1050" b="0" spc="-65" dirty="0">
                <a:solidFill>
                  <a:srgbClr val="231F20"/>
                </a:solidFill>
                <a:latin typeface="Noto Sans JP Medium"/>
                <a:cs typeface="Noto Sans JP Medium"/>
              </a:rPr>
              <a:t>@ticc-</a:t>
            </a:r>
            <a:r>
              <a:rPr sz="1050" b="0" spc="-10" dirty="0">
                <a:solidFill>
                  <a:srgbClr val="231F20"/>
                </a:solidFill>
                <a:latin typeface="Noto Sans JP Medium"/>
                <a:cs typeface="Noto Sans JP Medium"/>
              </a:rPr>
              <a:t>ehime.or.jp</a:t>
            </a:r>
            <a:endParaRPr sz="1050" dirty="0">
              <a:latin typeface="Noto Sans JP Medium"/>
              <a:cs typeface="Noto Sans JP Medium"/>
            </a:endParaRPr>
          </a:p>
          <a:p>
            <a:pPr marL="154305" indent="-142240">
              <a:lnSpc>
                <a:spcPct val="100000"/>
              </a:lnSpc>
              <a:spcBef>
                <a:spcPts val="229"/>
              </a:spcBef>
              <a:buSzPct val="90909"/>
              <a:buChar char="●"/>
              <a:tabLst>
                <a:tab pos="154940" algn="l"/>
              </a:tabLst>
            </a:pPr>
            <a:r>
              <a:rPr sz="1100" b="1" spc="-40" dirty="0">
                <a:solidFill>
                  <a:srgbClr val="16629E"/>
                </a:solidFill>
                <a:latin typeface="Noto Sans JP"/>
                <a:cs typeface="Noto Sans JP"/>
              </a:rPr>
              <a:t>お申し込み方法</a:t>
            </a:r>
            <a:endParaRPr sz="1100" dirty="0">
              <a:latin typeface="Noto Sans JP"/>
              <a:cs typeface="Noto Sans JP"/>
            </a:endParaRPr>
          </a:p>
          <a:p>
            <a:pPr marL="147320" marR="5080">
              <a:lnSpc>
                <a:spcPts val="1540"/>
              </a:lnSpc>
              <a:spcBef>
                <a:spcPts val="90"/>
              </a:spcBef>
            </a:pPr>
            <a:r>
              <a:rPr sz="1050" b="0" spc="-20" dirty="0">
                <a:solidFill>
                  <a:srgbClr val="231F20"/>
                </a:solidFill>
                <a:latin typeface="Noto Sans JP Medium"/>
                <a:cs typeface="Noto Sans JP Medium"/>
              </a:rPr>
              <a:t>右のQR</a:t>
            </a:r>
            <a:r>
              <a:rPr sz="1050" b="0" spc="-75" dirty="0">
                <a:solidFill>
                  <a:srgbClr val="231F20"/>
                </a:solidFill>
                <a:latin typeface="Noto Sans JP Medium"/>
                <a:cs typeface="Noto Sans JP Medium"/>
              </a:rPr>
              <a:t>コー</a:t>
            </a:r>
            <a:r>
              <a:rPr sz="1050" b="0" spc="-125" dirty="0">
                <a:solidFill>
                  <a:srgbClr val="231F20"/>
                </a:solidFill>
                <a:latin typeface="Noto Sans JP Medium"/>
                <a:cs typeface="Noto Sans JP Medium"/>
              </a:rPr>
              <a:t>ドよ</a:t>
            </a:r>
            <a:r>
              <a:rPr sz="1050" b="0" spc="-80" dirty="0">
                <a:solidFill>
                  <a:srgbClr val="231F20"/>
                </a:solidFill>
                <a:latin typeface="Noto Sans JP Medium"/>
                <a:cs typeface="Noto Sans JP Medium"/>
              </a:rPr>
              <a:t>り申込みフォームまたは、本申</a:t>
            </a:r>
            <a:r>
              <a:rPr sz="1050" b="0" dirty="0">
                <a:solidFill>
                  <a:srgbClr val="231F20"/>
                </a:solidFill>
                <a:latin typeface="Noto Sans JP Medium"/>
                <a:cs typeface="Noto Sans JP Medium"/>
              </a:rPr>
              <a:t>込み</a:t>
            </a:r>
            <a:r>
              <a:rPr sz="1050" b="0" spc="-55" dirty="0">
                <a:solidFill>
                  <a:srgbClr val="231F20"/>
                </a:solidFill>
                <a:latin typeface="Noto Sans JP Medium"/>
                <a:cs typeface="Noto Sans JP Medium"/>
              </a:rPr>
              <a:t>書をメール•</a:t>
            </a:r>
            <a:r>
              <a:rPr sz="1050" b="0" spc="140" dirty="0">
                <a:solidFill>
                  <a:srgbClr val="231F20"/>
                </a:solidFill>
                <a:latin typeface="Noto Sans JP Medium"/>
                <a:cs typeface="Noto Sans JP Medium"/>
              </a:rPr>
              <a:t>FAX</a:t>
            </a:r>
            <a:r>
              <a:rPr sz="1050" b="0" spc="-5" dirty="0">
                <a:solidFill>
                  <a:srgbClr val="231F20"/>
                </a:solidFill>
                <a:latin typeface="Noto Sans JP Medium"/>
                <a:cs typeface="Noto Sans JP Medium"/>
              </a:rPr>
              <a:t>で送付願</a:t>
            </a:r>
            <a:r>
              <a:rPr sz="1050" b="0" spc="-65" dirty="0">
                <a:solidFill>
                  <a:srgbClr val="231F20"/>
                </a:solidFill>
                <a:latin typeface="Noto Sans JP Medium"/>
                <a:cs typeface="Noto Sans JP Medium"/>
              </a:rPr>
              <a:t>いま</a:t>
            </a:r>
            <a:r>
              <a:rPr sz="1050" b="0" spc="-95" dirty="0">
                <a:solidFill>
                  <a:srgbClr val="231F20"/>
                </a:solidFill>
                <a:latin typeface="Noto Sans JP Medium"/>
                <a:cs typeface="Noto Sans JP Medium"/>
              </a:rPr>
              <a:t>す。</a:t>
            </a:r>
            <a:r>
              <a:rPr sz="1050" b="0" spc="-10" dirty="0">
                <a:solidFill>
                  <a:srgbClr val="231F20"/>
                </a:solidFill>
                <a:latin typeface="Noto Sans JP Medium"/>
                <a:cs typeface="Noto Sans JP Medium"/>
              </a:rPr>
              <a:t> </a:t>
            </a:r>
            <a:r>
              <a:rPr lang="en-US" sz="1050" b="0" spc="-10" dirty="0">
                <a:solidFill>
                  <a:srgbClr val="231F20"/>
                </a:solidFill>
                <a:latin typeface="Noto Sans JP Medium"/>
                <a:cs typeface="Noto Sans JP Medium"/>
                <a:hlinkClick r:id="rId11"/>
              </a:rPr>
              <a:t>https://forms.gle/7Z6gk33ujajLtEuV7</a:t>
            </a:r>
            <a:endParaRPr sz="1050" dirty="0">
              <a:latin typeface="Noto Sans JP Medium"/>
              <a:cs typeface="Noto Sans JP Medium"/>
            </a:endParaRPr>
          </a:p>
        </p:txBody>
      </p:sp>
      <p:sp>
        <p:nvSpPr>
          <p:cNvPr id="40" name="object 35">
            <a:extLst>
              <a:ext uri="{FF2B5EF4-FFF2-40B4-BE49-F238E27FC236}">
                <a16:creationId xmlns:a16="http://schemas.microsoft.com/office/drawing/2014/main" id="{630A5910-8204-13F1-AAB5-C5BBDF22BD41}"/>
              </a:ext>
            </a:extLst>
          </p:cNvPr>
          <p:cNvSpPr txBox="1"/>
          <p:nvPr/>
        </p:nvSpPr>
        <p:spPr>
          <a:xfrm>
            <a:off x="764077" y="2767058"/>
            <a:ext cx="1317621" cy="1532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14"/>
              </a:spcBef>
            </a:pPr>
            <a:r>
              <a:rPr lang="ja-JP" altLang="en-US" sz="900" dirty="0">
                <a:latin typeface="Noto Sans JP Medium"/>
                <a:cs typeface="Noto Sans JP Medium"/>
              </a:rPr>
              <a:t>（みやざきつばさ）</a:t>
            </a:r>
            <a:endParaRPr sz="900" dirty="0">
              <a:latin typeface="Noto Sans JP Medium"/>
              <a:cs typeface="Noto Sans JP Medium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8693828E-DE05-9E36-E98B-6762D7FED2CD}"/>
              </a:ext>
            </a:extLst>
          </p:cNvPr>
          <p:cNvSpPr txBox="1"/>
          <p:nvPr/>
        </p:nvSpPr>
        <p:spPr>
          <a:xfrm>
            <a:off x="1972235" y="5750028"/>
            <a:ext cx="3487818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b="1" dirty="0">
                <a:solidFill>
                  <a:srgbClr val="16629E"/>
                </a:solidFill>
                <a:latin typeface="Noto Sans JP"/>
                <a:cs typeface="Noto Sans JP"/>
              </a:rPr>
              <a:t>※</a:t>
            </a:r>
            <a:r>
              <a:rPr lang="ja-JP" altLang="en-US" sz="1100" b="1" dirty="0">
                <a:solidFill>
                  <a:srgbClr val="16629E"/>
                </a:solidFill>
                <a:latin typeface="Noto Sans JP"/>
                <a:cs typeface="Noto Sans JP"/>
              </a:rPr>
              <a:t>両</a:t>
            </a:r>
            <a:r>
              <a:rPr lang="ja-JP" altLang="en-US" sz="1100" b="1" spc="-80" dirty="0">
                <a:solidFill>
                  <a:srgbClr val="16629E"/>
                </a:solidFill>
                <a:latin typeface="Noto Sans JP"/>
                <a:cs typeface="Noto Sans JP"/>
              </a:rPr>
              <a:t>日と</a:t>
            </a:r>
            <a:r>
              <a:rPr lang="ja-JP" altLang="en-US" sz="1100" b="1" spc="-70" dirty="0">
                <a:solidFill>
                  <a:srgbClr val="16629E"/>
                </a:solidFill>
                <a:latin typeface="Noto Sans JP"/>
                <a:cs typeface="Noto Sans JP"/>
              </a:rPr>
              <a:t>もご</a:t>
            </a:r>
            <a:r>
              <a:rPr lang="ja-JP" altLang="en-US" sz="1100" b="1" spc="-30" dirty="0">
                <a:solidFill>
                  <a:srgbClr val="16629E"/>
                </a:solidFill>
                <a:latin typeface="Noto Sans JP"/>
                <a:cs typeface="Noto Sans JP"/>
              </a:rPr>
              <a:t>参加いただける方を優先します</a:t>
            </a:r>
            <a:endParaRPr sz="1100" dirty="0">
              <a:latin typeface="Noto Sans JP"/>
              <a:cs typeface="Noto Sans JP"/>
            </a:endParaRPr>
          </a:p>
        </p:txBody>
      </p:sp>
      <p:pic>
        <p:nvPicPr>
          <p:cNvPr id="1030" name="Picture 6" descr="宮崎 翼 - 代表 - NoCodeCamp | LinkedIn">
            <a:extLst>
              <a:ext uri="{FF2B5EF4-FFF2-40B4-BE49-F238E27FC236}">
                <a16:creationId xmlns:a16="http://schemas.microsoft.com/office/drawing/2014/main" id="{1E5C0189-F66E-B0B9-D298-A9544333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2097932"/>
            <a:ext cx="911695" cy="91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402E1C4-21EF-6668-1891-FDC31F8584A2}"/>
              </a:ext>
            </a:extLst>
          </p:cNvPr>
          <p:cNvSpPr txBox="1"/>
          <p:nvPr/>
        </p:nvSpPr>
        <p:spPr>
          <a:xfrm>
            <a:off x="120650" y="9232900"/>
            <a:ext cx="19410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069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50" b="0" spc="-30" dirty="0">
                <a:solidFill>
                  <a:srgbClr val="231F20"/>
                </a:solidFill>
                <a:latin typeface="Noto Sans JP Medium"/>
                <a:cs typeface="Noto Sans JP Medium"/>
              </a:rPr>
              <a:t>ツールでやりたいことがあれば。</a:t>
            </a:r>
            <a:endParaRPr lang="en-US" altLang="ja-JP" sz="1150" spc="-30" dirty="0">
              <a:solidFill>
                <a:srgbClr val="231F20"/>
              </a:solidFill>
              <a:latin typeface="Noto Sans JP Medium"/>
              <a:cs typeface="Noto Sans JP Medium"/>
            </a:endParaRPr>
          </a:p>
          <a:p>
            <a:pPr marL="480695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50" b="0" spc="-30" dirty="0">
                <a:solidFill>
                  <a:srgbClr val="231F20"/>
                </a:solidFill>
                <a:latin typeface="Noto Sans JP Medium"/>
                <a:cs typeface="Noto Sans JP Medium"/>
              </a:rPr>
              <a:t>例）在庫管理、</a:t>
            </a:r>
            <a:endParaRPr lang="en-US" altLang="ja-JP" sz="1150" b="0" spc="-30" dirty="0">
              <a:solidFill>
                <a:srgbClr val="231F20"/>
              </a:solidFill>
              <a:latin typeface="Noto Sans JP Medium"/>
              <a:cs typeface="Noto Sans JP Medium"/>
            </a:endParaRPr>
          </a:p>
          <a:p>
            <a:pPr marL="48069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50" spc="-30" dirty="0">
                <a:solidFill>
                  <a:srgbClr val="231F20"/>
                </a:solidFill>
                <a:latin typeface="Noto Sans JP Medium"/>
                <a:cs typeface="Noto Sans JP Medium"/>
              </a:rPr>
              <a:t>        </a:t>
            </a:r>
            <a:r>
              <a:rPr lang="ja-JP" altLang="en-US" sz="1150" b="0" spc="-30" dirty="0">
                <a:solidFill>
                  <a:srgbClr val="231F20"/>
                </a:solidFill>
                <a:latin typeface="Noto Sans JP Medium"/>
                <a:cs typeface="Noto Sans JP Medium"/>
              </a:rPr>
              <a:t>勤怠管理など</a:t>
            </a:r>
            <a:endParaRPr lang="en-US" altLang="ja-JP" sz="1150" b="0" spc="-30" dirty="0">
              <a:solidFill>
                <a:srgbClr val="231F20"/>
              </a:solidFill>
              <a:latin typeface="Noto Sans JP Medium"/>
              <a:cs typeface="Noto Sans JP Medium"/>
            </a:endParaRPr>
          </a:p>
        </p:txBody>
      </p:sp>
      <p:pic>
        <p:nvPicPr>
          <p:cNvPr id="41" name="図 40" descr="QR コード&#10;&#10;自動的に生成された説明">
            <a:extLst>
              <a:ext uri="{FF2B5EF4-FFF2-40B4-BE49-F238E27FC236}">
                <a16:creationId xmlns:a16="http://schemas.microsoft.com/office/drawing/2014/main" id="{72E79BF9-9AC3-2201-8263-EC4813AB6B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40" y="4117940"/>
            <a:ext cx="1194246" cy="11942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658</Words>
  <Application>Microsoft Office PowerPoint</Application>
  <PresentationFormat>ユーザー設定</PresentationFormat>
  <Paragraphs>107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HGS創英角ｺﾞｼｯｸUB</vt:lpstr>
      <vt:lpstr>ＭＳ Ｐゴシック</vt:lpstr>
      <vt:lpstr>Noto Sans JP</vt:lpstr>
      <vt:lpstr>Noto Sans JP Black</vt:lpstr>
      <vt:lpstr>Noto Sans JP Medium</vt:lpstr>
      <vt:lpstr>游ゴシック</vt:lpstr>
      <vt:lpstr>Calibri</vt:lpstr>
      <vt:lpstr>Poppins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2209_東予産業創造センターチラシ_4_トンボ無し</dc:title>
  <dc:creator>えひめ東予産業創造センター</dc:creator>
  <cp:lastModifiedBy>えひめ東予産業創造 センター</cp:lastModifiedBy>
  <cp:revision>34</cp:revision>
  <cp:lastPrinted>2023-05-19T01:44:21Z</cp:lastPrinted>
  <dcterms:created xsi:type="dcterms:W3CDTF">2022-10-12T04:15:07Z</dcterms:created>
  <dcterms:modified xsi:type="dcterms:W3CDTF">2023-07-06T01:42:48Z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2022-10-12T00:00:00Z</vt:filetime>
  </property>
  <property fmtid="{D5CDD505-2E9C-101B-9397-08002B2CF9AE}" pid="3" name="Creator">
    <vt:lpwstr>Adobe Illustrator 26.4 (Windows)</vt:lpwstr>
  </property>
  <property fmtid="{D5CDD505-2E9C-101B-9397-08002B2CF9AE}" pid="4" name="LastSaved">
    <vt:filetime>2022-10-12T00:00:00Z</vt:filetime>
  </property>
  <property fmtid="{D5CDD505-2E9C-101B-9397-08002B2CF9AE}" pid="5" name="Producer">
    <vt:lpwstr>Adobe PDF library 16.07</vt:lpwstr>
  </property>
</Properties>
</file>