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0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7C80"/>
    <a:srgbClr val="FF9999"/>
    <a:srgbClr val="F4F4F4"/>
    <a:srgbClr val="E6D6C3"/>
    <a:srgbClr val="EAE0DE"/>
    <a:srgbClr val="732303"/>
    <a:srgbClr val="5A1B02"/>
    <a:srgbClr val="FFEDC9"/>
    <a:srgbClr val="8E5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954" y="6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2022/1/14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91" tIns="45395" rIns="90791" bIns="453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91" tIns="45395" rIns="90791" bIns="453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0" cy="495028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5028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ybsZ7M9PQ1xU6o8g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8">
            <a:extLst>
              <a:ext uri="{FF2B5EF4-FFF2-40B4-BE49-F238E27FC236}">
                <a16:creationId xmlns:a16="http://schemas.microsoft.com/office/drawing/2014/main" id="{8FCCD4B6-8627-4E8B-B8AD-C56539A03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75623"/>
              </p:ext>
            </p:extLst>
          </p:nvPr>
        </p:nvGraphicFramePr>
        <p:xfrm>
          <a:off x="361641" y="1940111"/>
          <a:ext cx="7137179" cy="489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111">
                  <a:extLst>
                    <a:ext uri="{9D8B030D-6E8A-4147-A177-3AD203B41FA5}">
                      <a16:colId xmlns:a16="http://schemas.microsoft.com/office/drawing/2014/main" val="282107639"/>
                    </a:ext>
                  </a:extLst>
                </a:gridCol>
                <a:gridCol w="1541700">
                  <a:extLst>
                    <a:ext uri="{9D8B030D-6E8A-4147-A177-3AD203B41FA5}">
                      <a16:colId xmlns:a16="http://schemas.microsoft.com/office/drawing/2014/main" val="426473664"/>
                    </a:ext>
                  </a:extLst>
                </a:gridCol>
                <a:gridCol w="525384">
                  <a:extLst>
                    <a:ext uri="{9D8B030D-6E8A-4147-A177-3AD203B41FA5}">
                      <a16:colId xmlns:a16="http://schemas.microsoft.com/office/drawing/2014/main" val="1906138406"/>
                    </a:ext>
                  </a:extLst>
                </a:gridCol>
                <a:gridCol w="1790300">
                  <a:extLst>
                    <a:ext uri="{9D8B030D-6E8A-4147-A177-3AD203B41FA5}">
                      <a16:colId xmlns:a16="http://schemas.microsoft.com/office/drawing/2014/main" val="1832219985"/>
                    </a:ext>
                  </a:extLst>
                </a:gridCol>
                <a:gridCol w="526556">
                  <a:extLst>
                    <a:ext uri="{9D8B030D-6E8A-4147-A177-3AD203B41FA5}">
                      <a16:colId xmlns:a16="http://schemas.microsoft.com/office/drawing/2014/main" val="3078474786"/>
                    </a:ext>
                  </a:extLst>
                </a:gridCol>
                <a:gridCol w="1789128">
                  <a:extLst>
                    <a:ext uri="{9D8B030D-6E8A-4147-A177-3AD203B41FA5}">
                      <a16:colId xmlns:a16="http://schemas.microsoft.com/office/drawing/2014/main" val="1407380080"/>
                    </a:ext>
                  </a:extLst>
                </a:gridCol>
              </a:tblGrid>
              <a:tr h="464472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申込書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94134"/>
                  </a:ext>
                </a:extLst>
              </a:tr>
              <a:tr h="47581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会社名</a:t>
                      </a:r>
                      <a:endParaRPr kumimoji="1" lang="en-US" altLang="ja-JP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8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507670"/>
                  </a:ext>
                </a:extLst>
              </a:tr>
              <a:tr h="31559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名前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773817"/>
                  </a:ext>
                </a:extLst>
              </a:tr>
              <a:tr h="48819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部署・役職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8757"/>
                  </a:ext>
                </a:extLst>
              </a:tr>
              <a:tr h="3881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TEL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Mail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6697727"/>
                  </a:ext>
                </a:extLst>
              </a:tr>
              <a:tr h="49770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+mn-ea"/>
                          <a:ea typeface="+mn-ea"/>
                        </a:rPr>
                        <a:t>参加者</a:t>
                      </a:r>
                      <a:endParaRPr kumimoji="1" lang="en-US" altLang="ja-JP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名前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972797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部署・役職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110331"/>
                  </a:ext>
                </a:extLst>
              </a:tr>
              <a:tr h="4483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TEL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Mail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520053"/>
                  </a:ext>
                </a:extLst>
              </a:tr>
              <a:tr h="1402023">
                <a:tc grid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関心があること</a:t>
                      </a:r>
                      <a:endParaRPr kumimoji="1" lang="en-US" altLang="ja-JP" sz="1600" dirty="0"/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/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知りたいこと　など</a:t>
                      </a:r>
                      <a:endParaRPr kumimoji="1" lang="en-US" altLang="ja-JP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108228"/>
                  </a:ext>
                </a:extLst>
              </a:tr>
            </a:tbl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75B70A8E-D5CB-47D3-96AC-744C9F6B7E61}"/>
              </a:ext>
            </a:extLst>
          </p:cNvPr>
          <p:cNvSpPr txBox="1">
            <a:spLocks/>
          </p:cNvSpPr>
          <p:nvPr/>
        </p:nvSpPr>
        <p:spPr>
          <a:xfrm>
            <a:off x="534567" y="226677"/>
            <a:ext cx="6705601" cy="17499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4543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/>
              <a:t>参加をご希望の方は、</a:t>
            </a:r>
            <a:endParaRPr lang="en-US" altLang="ja-JP" sz="1800" dirty="0"/>
          </a:p>
          <a:p>
            <a:pPr algn="ctr"/>
            <a:endParaRPr lang="en-US" altLang="ja-JP" sz="600" dirty="0"/>
          </a:p>
          <a:p>
            <a:pPr algn="ctr"/>
            <a:r>
              <a:rPr lang="ja-JP" altLang="en-US" sz="1800" dirty="0"/>
              <a:t>本申込書を メール または ＦＡＸ で送信いただくか、</a:t>
            </a:r>
            <a:endParaRPr lang="en-US" altLang="ja-JP" sz="1800" dirty="0"/>
          </a:p>
          <a:p>
            <a:pPr algn="ctr"/>
            <a:endParaRPr lang="en-US" altLang="ja-JP" sz="600" dirty="0"/>
          </a:p>
          <a:p>
            <a:pPr algn="ctr"/>
            <a:r>
              <a:rPr lang="ja-JP" altLang="en-US" sz="1800" dirty="0"/>
              <a:t>下記「申込みフォーム」の ＵＲＬ または ＱＲコード から</a:t>
            </a:r>
            <a:endParaRPr lang="en-US" altLang="ja-JP" sz="1800" dirty="0"/>
          </a:p>
          <a:p>
            <a:pPr algn="ctr"/>
            <a:endParaRPr lang="en-US" altLang="ja-JP" sz="600" dirty="0"/>
          </a:p>
          <a:p>
            <a:pPr algn="ctr"/>
            <a:r>
              <a:rPr lang="ja-JP" altLang="en-US" sz="1800" dirty="0"/>
              <a:t>ご連絡ください。</a:t>
            </a:r>
            <a:endParaRPr lang="en-US" altLang="ja-JP" sz="1800" dirty="0"/>
          </a:p>
          <a:p>
            <a:endParaRPr lang="en-US" altLang="ja-JP" sz="600" b="1" dirty="0"/>
          </a:p>
          <a:p>
            <a:pPr algn="r"/>
            <a:r>
              <a:rPr lang="ja-JP" altLang="en-US" sz="1600" b="1" dirty="0"/>
              <a:t>申込期限：令和</a:t>
            </a:r>
            <a:r>
              <a:rPr lang="en-US" altLang="ja-JP" sz="1600" b="1"/>
              <a:t>4</a:t>
            </a:r>
            <a:r>
              <a:rPr lang="ja-JP" altLang="en-US" sz="1600" b="1"/>
              <a:t>年</a:t>
            </a:r>
            <a:r>
              <a:rPr lang="en-US" altLang="ja-JP" sz="1600" b="1" dirty="0"/>
              <a:t>2</a:t>
            </a:r>
            <a:r>
              <a:rPr lang="ja-JP" altLang="en-US" sz="1600" b="1" dirty="0"/>
              <a:t>月</a:t>
            </a:r>
            <a:r>
              <a:rPr lang="en-US" altLang="ja-JP" sz="1600" b="1" dirty="0"/>
              <a:t>28</a:t>
            </a:r>
            <a:r>
              <a:rPr lang="ja-JP" altLang="en-US" sz="1600" b="1" dirty="0"/>
              <a:t>日</a:t>
            </a:r>
            <a:endParaRPr lang="ja-JP" altLang="en-US" sz="20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BA98ECA-4561-42F2-945A-3DFEED5DE2A7}"/>
              </a:ext>
            </a:extLst>
          </p:cNvPr>
          <p:cNvSpPr/>
          <p:nvPr/>
        </p:nvSpPr>
        <p:spPr>
          <a:xfrm>
            <a:off x="620294" y="6892153"/>
            <a:ext cx="6619875" cy="1393560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306070" algn="l">
              <a:lnSpc>
                <a:spcPts val="1500"/>
              </a:lnSpc>
              <a:spcAft>
                <a:spcPts val="0"/>
              </a:spcAft>
            </a:pPr>
            <a:r>
              <a:rPr lang="ja-JP" sz="1200" b="1" u="sng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コロナの感染拡大防止対策について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66700" algn="l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マスクの着用、手指の消毒、会場入口の検温、３密防止等の対策を講じます。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66700" algn="l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来場者におかれましてはご不便をおかけしますが、ご理解とご協力をよろしくお願いします。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66700" algn="l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なお、下記の項目に該当する方は</a:t>
            </a:r>
            <a:r>
              <a:rPr lang="ja-JP" sz="1050" u="sng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来場できません</a:t>
            </a: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28600" lvl="0" indent="-228600" algn="l">
              <a:spcAft>
                <a:spcPts val="0"/>
              </a:spcAft>
              <a:buFont typeface="+mj-ea"/>
              <a:buAutoNum type="circleNumDbPlain"/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感染拡大地域への移動した方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セミナー</a:t>
            </a:r>
            <a:r>
              <a:rPr lang="ja-JP" altLang="en-US" sz="105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en-US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週間以内に、海外及び感染拡大地域への移動履歴がある方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28600" lvl="0" indent="-228600" algn="l">
              <a:spcAft>
                <a:spcPts val="0"/>
              </a:spcAft>
              <a:buFont typeface="+mj-ea"/>
              <a:buAutoNum type="circleNumDbPlain"/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３７．５℃以上の発熱がある方、体調がすぐれない方（味覚・嗅覚異常を含む）。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28600" lvl="0" indent="-228600" algn="l">
              <a:spcAft>
                <a:spcPts val="0"/>
              </a:spcAft>
              <a:buFont typeface="+mj-ea"/>
              <a:buAutoNum type="circleNumDbPlain"/>
            </a:pPr>
            <a:r>
              <a:rPr lang="ja-JP" sz="105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感染症陽性者との濃厚接触がある方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28600" lvl="0" indent="-228600" algn="l">
              <a:spcAft>
                <a:spcPts val="0"/>
              </a:spcAft>
              <a:buFont typeface="+mj-ea"/>
              <a:buAutoNum type="circleNumDbPlain"/>
            </a:pPr>
            <a:r>
              <a:rPr lang="ja-JP" sz="90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ただし、コロナの感染状況や</a:t>
            </a:r>
            <a:r>
              <a:rPr lang="en-US" altLang="ja-JP" sz="9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1/18</a:t>
            </a:r>
            <a:r>
              <a:rPr lang="ja-JP" sz="900" kern="1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時点の状況を鑑み、内容が変更される場合があります。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1" name="Picture 3" descr="C:\Users\TSUKAMOTO\Desktop\アスクル\セミナー\セミナー②.png">
            <a:extLst>
              <a:ext uri="{FF2B5EF4-FFF2-40B4-BE49-F238E27FC236}">
                <a16:creationId xmlns:a16="http://schemas.microsoft.com/office/drawing/2014/main" id="{4CDF38FA-B412-477D-AD58-7409BF191F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681"/>
          <a:stretch/>
        </p:blipFill>
        <p:spPr bwMode="auto">
          <a:xfrm>
            <a:off x="38434" y="8360845"/>
            <a:ext cx="7759538" cy="241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8B63AA-1299-496E-B06A-23568B18A972}"/>
              </a:ext>
            </a:extLst>
          </p:cNvPr>
          <p:cNvSpPr/>
          <p:nvPr/>
        </p:nvSpPr>
        <p:spPr>
          <a:xfrm>
            <a:off x="2116178" y="8575706"/>
            <a:ext cx="38927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/>
              <a:t>連絡・申込み先、申込みフォーム</a:t>
            </a:r>
            <a:endParaRPr lang="en-US" altLang="ja-JP" sz="1400" b="1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006943E-C409-47CB-9226-FE8C8D13D8EB}"/>
              </a:ext>
            </a:extLst>
          </p:cNvPr>
          <p:cNvSpPr/>
          <p:nvPr/>
        </p:nvSpPr>
        <p:spPr>
          <a:xfrm>
            <a:off x="978782" y="9511804"/>
            <a:ext cx="1898277" cy="40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0897-66-1112</a:t>
            </a:r>
            <a:endParaRPr lang="ja-JP" altLang="en-US" sz="2000" b="1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FDD342F-0C37-48A9-A796-19E6135D32CC}"/>
              </a:ext>
            </a:extLst>
          </p:cNvPr>
          <p:cNvSpPr/>
          <p:nvPr/>
        </p:nvSpPr>
        <p:spPr>
          <a:xfrm>
            <a:off x="2338252" y="10398956"/>
            <a:ext cx="5437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公財</a:t>
            </a:r>
            <a:r>
              <a:rPr lang="en-US" altLang="ja-JP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)</a:t>
            </a:r>
            <a:r>
              <a:rPr lang="ja-JP" altLang="en-US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えひめ東予産業創造センター</a:t>
            </a:r>
            <a:r>
              <a:rPr lang="en-US" altLang="ja-JP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〔</a:t>
            </a:r>
            <a:r>
              <a:rPr lang="ja-JP" altLang="en-US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担当：平岩</a:t>
            </a:r>
            <a:r>
              <a:rPr lang="en-US" altLang="ja-JP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〕</a:t>
            </a:r>
            <a:endParaRPr lang="ja-JP" altLang="en-US" sz="18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59D21F4-C67A-47B8-8810-3520986FBE64}"/>
              </a:ext>
            </a:extLst>
          </p:cNvPr>
          <p:cNvSpPr/>
          <p:nvPr/>
        </p:nvSpPr>
        <p:spPr>
          <a:xfrm>
            <a:off x="263788" y="8994708"/>
            <a:ext cx="67999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0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TEL</a:t>
            </a:r>
            <a:endParaRPr lang="ja-JP" altLang="en-US" sz="20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F7E00AD-C6E4-4F7F-AFE9-8018BCD748C8}"/>
              </a:ext>
            </a:extLst>
          </p:cNvPr>
          <p:cNvSpPr/>
          <p:nvPr/>
        </p:nvSpPr>
        <p:spPr>
          <a:xfrm>
            <a:off x="978722" y="9013520"/>
            <a:ext cx="1898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0897</a:t>
            </a:r>
            <a:r>
              <a:rPr lang="ja-JP" altLang="en-US" sz="20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ｰ</a:t>
            </a:r>
            <a:r>
              <a:rPr lang="en-US" altLang="ja-JP" sz="20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66-1111</a:t>
            </a:r>
            <a:endParaRPr lang="ja-JP" altLang="en-US" sz="2000" b="1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DBA339-7128-41F7-BD8E-6DB0CCDDD56A}"/>
              </a:ext>
            </a:extLst>
          </p:cNvPr>
          <p:cNvSpPr/>
          <p:nvPr/>
        </p:nvSpPr>
        <p:spPr>
          <a:xfrm>
            <a:off x="251978" y="9487910"/>
            <a:ext cx="70216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0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FAX</a:t>
            </a:r>
            <a:endParaRPr lang="ja-JP" altLang="en-US" sz="20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C4DF744-C65F-4FB3-8272-155CE2066552}"/>
              </a:ext>
            </a:extLst>
          </p:cNvPr>
          <p:cNvSpPr/>
          <p:nvPr/>
        </p:nvSpPr>
        <p:spPr>
          <a:xfrm>
            <a:off x="250725" y="9992137"/>
            <a:ext cx="7080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18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Mail</a:t>
            </a:r>
            <a:endParaRPr lang="ja-JP" altLang="en-US" sz="18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FA9820D-73A7-468B-87B7-CB5D48F167A7}"/>
              </a:ext>
            </a:extLst>
          </p:cNvPr>
          <p:cNvSpPr/>
          <p:nvPr/>
        </p:nvSpPr>
        <p:spPr>
          <a:xfrm>
            <a:off x="996826" y="10001089"/>
            <a:ext cx="24836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</a:rPr>
              <a:t>tech2@ticc-ehime.or.jp</a:t>
            </a:r>
            <a:endParaRPr lang="ja-JP" altLang="en-US" sz="1600" b="1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ECAD1E2-71C4-4215-8F30-C85CC7A80F2B}"/>
              </a:ext>
            </a:extLst>
          </p:cNvPr>
          <p:cNvSpPr/>
          <p:nvPr/>
        </p:nvSpPr>
        <p:spPr>
          <a:xfrm>
            <a:off x="3526972" y="9995561"/>
            <a:ext cx="42722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chemeClr val="bg1"/>
                </a:solidFill>
                <a:latin typeface="小塚ゴシック Pro H" pitchFamily="34" charset="-128"/>
                <a:ea typeface="小塚ゴシック Pro H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https://forms.gle/ybsZ7M9PQ1xU6o8g7</a:t>
            </a:r>
            <a:endParaRPr lang="en-US" altLang="ja-JP" sz="1600" b="1" dirty="0">
              <a:solidFill>
                <a:schemeClr val="bg1"/>
              </a:solidFill>
              <a:latin typeface="小塚ゴシック Pro H" pitchFamily="34" charset="-128"/>
              <a:ea typeface="小塚ゴシック Pro H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E4F9B26-2249-44E7-9EF9-10F7DA16EED6}"/>
              </a:ext>
            </a:extLst>
          </p:cNvPr>
          <p:cNvSpPr/>
          <p:nvPr/>
        </p:nvSpPr>
        <p:spPr>
          <a:xfrm>
            <a:off x="3621448" y="9086446"/>
            <a:ext cx="2008644" cy="6924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申込みフォーム</a:t>
            </a:r>
            <a:endParaRPr lang="en-US" altLang="ja-JP" sz="2000" b="1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>
              <a:spcBef>
                <a:spcPts val="600"/>
              </a:spcBef>
            </a:pPr>
            <a:r>
              <a:rPr lang="en-US" altLang="ja-JP" sz="14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(URL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・</a:t>
            </a:r>
            <a:r>
              <a:rPr lang="en-US" altLang="ja-JP" sz="1400" dirty="0">
                <a:solidFill>
                  <a:schemeClr val="accent5">
                    <a:lumMod val="50000"/>
                  </a:schemeClr>
                </a:solidFill>
                <a:latin typeface="小塚ゴシック Pro B" pitchFamily="34" charset="-128"/>
                <a:ea typeface="小塚ゴシック Pro B" pitchFamily="34" charset="-128"/>
              </a:rPr>
              <a:t>QR)</a:t>
            </a:r>
            <a:endParaRPr lang="ja-JP" altLang="en-US" sz="1400" dirty="0">
              <a:solidFill>
                <a:schemeClr val="accent5">
                  <a:lumMod val="50000"/>
                </a:schemeClr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BEAE918-6E53-4507-B242-411082AE2628}"/>
              </a:ext>
            </a:extLst>
          </p:cNvPr>
          <p:cNvGrpSpPr/>
          <p:nvPr/>
        </p:nvGrpSpPr>
        <p:grpSpPr>
          <a:xfrm>
            <a:off x="6120651" y="8974924"/>
            <a:ext cx="969656" cy="1010637"/>
            <a:chOff x="9177769" y="7167139"/>
            <a:chExt cx="941996" cy="931079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0E58431-039B-4F77-B009-1F53C41EE8A7}"/>
                </a:ext>
              </a:extLst>
            </p:cNvPr>
            <p:cNvSpPr/>
            <p:nvPr/>
          </p:nvSpPr>
          <p:spPr>
            <a:xfrm>
              <a:off x="9177769" y="7167139"/>
              <a:ext cx="941996" cy="9310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8" name="図 27" descr="QR コード&#10;&#10;自動的に生成された説明">
              <a:extLst>
                <a:ext uri="{FF2B5EF4-FFF2-40B4-BE49-F238E27FC236}">
                  <a16:creationId xmlns:a16="http://schemas.microsoft.com/office/drawing/2014/main" id="{395D8179-C699-40DC-A20B-665F75BA62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7642" y="7261553"/>
              <a:ext cx="742249" cy="742249"/>
            </a:xfrm>
            <a:prstGeom prst="rect">
              <a:avLst/>
            </a:prstGeom>
          </p:spPr>
        </p:pic>
      </p:grp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3AD28D1-C89B-45AB-9D07-15CECDE6FA61}"/>
              </a:ext>
            </a:extLst>
          </p:cNvPr>
          <p:cNvCxnSpPr>
            <a:cxnSpLocks/>
          </p:cNvCxnSpPr>
          <p:nvPr/>
        </p:nvCxnSpPr>
        <p:spPr>
          <a:xfrm>
            <a:off x="2873829" y="2403566"/>
            <a:ext cx="0" cy="4432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649805F-1CDE-4FDC-81B7-66049EB9BDFD}"/>
              </a:ext>
            </a:extLst>
          </p:cNvPr>
          <p:cNvSpPr/>
          <p:nvPr/>
        </p:nvSpPr>
        <p:spPr>
          <a:xfrm>
            <a:off x="378792" y="2403565"/>
            <a:ext cx="7120028" cy="43481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119876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261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小塚ゴシック Pro B</vt:lpstr>
      <vt:lpstr>小塚ゴシック Pro H</vt:lpstr>
      <vt:lpstr>Arial</vt:lpstr>
      <vt:lpstr>Calibri</vt:lpstr>
      <vt:lpstr>Calibri Light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2022-01-14T00:43:58Z</dcterms:modified>
</cp:coreProperties>
</file>