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7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31"/>
    <a:srgbClr val="2C1B02"/>
    <a:srgbClr val="FFFFA7"/>
    <a:srgbClr val="CCFFFF"/>
    <a:srgbClr val="CC0000"/>
    <a:srgbClr val="EA0000"/>
    <a:srgbClr val="000000"/>
    <a:srgbClr val="66CCFF"/>
    <a:srgbClr val="3F64A8"/>
    <a:srgbClr val="4B6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24" y="6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gle/5vU1wrSg1oFckNAN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691B91-AB6B-44D4-8091-2C82DD6C0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37" y="41995"/>
            <a:ext cx="6706433" cy="2918501"/>
          </a:xfrm>
        </p:spPr>
        <p:txBody>
          <a:bodyPr>
            <a:noAutofit/>
          </a:bodyPr>
          <a:lstStyle/>
          <a:p>
            <a:br>
              <a:rPr lang="en-US" altLang="ja-JP" sz="1400" dirty="0"/>
            </a:br>
            <a:r>
              <a:rPr lang="en-US" altLang="ja-JP" sz="1800" b="1" u="sng" spc="300" dirty="0"/>
              <a:t>IT</a:t>
            </a:r>
            <a:r>
              <a:rPr lang="ja-JP" altLang="en-US" sz="1800" b="1" u="sng" spc="300" dirty="0"/>
              <a:t>ﾊﾟｽﾎﾟｰﾄのメリット</a:t>
            </a:r>
            <a:br>
              <a:rPr lang="en-US" altLang="ja-JP" sz="1800" b="1" dirty="0"/>
            </a:br>
            <a:r>
              <a:rPr lang="ja-JP" altLang="en-US" sz="1800" dirty="0"/>
              <a:t>①試験勉強を通じ、幅広い分野の基礎知識が取得可能！</a:t>
            </a:r>
            <a:br>
              <a:rPr lang="en-US" altLang="ja-JP" sz="1800" dirty="0"/>
            </a:br>
            <a:r>
              <a:rPr lang="ja-JP" altLang="en-US" sz="1800" dirty="0"/>
              <a:t>②組織の</a:t>
            </a:r>
            <a:r>
              <a:rPr lang="en-US" altLang="ja-JP" sz="1800" dirty="0"/>
              <a:t>IT</a:t>
            </a:r>
            <a:r>
              <a:rPr lang="ja-JP" altLang="en-US" sz="1800" dirty="0"/>
              <a:t>力向上に！コンプライアンス強化に！</a:t>
            </a:r>
            <a:br>
              <a:rPr lang="en-US" altLang="ja-JP" sz="1800" dirty="0"/>
            </a:br>
            <a:r>
              <a:rPr lang="ja-JP" altLang="en-US" sz="1800" dirty="0"/>
              <a:t>③就職、進学等で役立つ国家試験！</a:t>
            </a:r>
            <a:br>
              <a:rPr lang="en-US" altLang="ja-JP" sz="1800" b="1" dirty="0"/>
            </a:br>
            <a:br>
              <a:rPr lang="en-US" altLang="ja-JP" sz="1800" b="1" u="sng" dirty="0"/>
            </a:br>
            <a:r>
              <a:rPr lang="ja-JP" altLang="en-US" sz="1800" b="1" u="sng" dirty="0"/>
              <a:t>新居浜市デジタルアンバサダー（仮称）について</a:t>
            </a:r>
            <a:br>
              <a:rPr lang="en-US" altLang="ja-JP" sz="1800" b="1" u="sng" dirty="0"/>
            </a:br>
            <a:r>
              <a:rPr lang="ja-JP" altLang="en-US" sz="1600" dirty="0"/>
              <a:t>　</a:t>
            </a:r>
            <a:r>
              <a:rPr lang="en-US" altLang="ja-JP" sz="1600" dirty="0"/>
              <a:t>IT</a:t>
            </a:r>
            <a:r>
              <a:rPr lang="ja-JP" altLang="en-US" sz="1600" dirty="0"/>
              <a:t>パスポートを取得し、デジタル技術の学習意欲がある方を、</a:t>
            </a:r>
            <a:br>
              <a:rPr lang="en-US" altLang="ja-JP" sz="1600" dirty="0"/>
            </a:br>
            <a:r>
              <a:rPr lang="ja-JP" altLang="en-US" sz="1600" dirty="0"/>
              <a:t>新居浜市デジタルアンバサダーに任命します！</a:t>
            </a:r>
            <a:br>
              <a:rPr lang="en-US" altLang="ja-JP" sz="1600" dirty="0"/>
            </a:br>
            <a:r>
              <a:rPr lang="ja-JP" altLang="en-US" sz="1600" dirty="0"/>
              <a:t>　任命者には、デジタルに関するセミナーや勉強会の情報発信に加え、</a:t>
            </a:r>
            <a:br>
              <a:rPr lang="en-US" altLang="ja-JP" sz="1600" dirty="0"/>
            </a:br>
            <a:r>
              <a:rPr lang="en-US" altLang="ja-JP" sz="1600" dirty="0"/>
              <a:t>IT</a:t>
            </a:r>
            <a:r>
              <a:rPr lang="ja-JP" altLang="en-US" sz="1600" dirty="0"/>
              <a:t>企業への就職に向けた支援など、デジタル技術の実践的な活用・学習</a:t>
            </a:r>
            <a:br>
              <a:rPr lang="en-US" altLang="ja-JP" sz="1600" dirty="0"/>
            </a:br>
            <a:r>
              <a:rPr lang="ja-JP" altLang="en-US" sz="1600" dirty="0"/>
              <a:t>に関して積極的に支援を行う予定です。</a:t>
            </a:r>
            <a:endParaRPr kumimoji="1" lang="ja-JP" altLang="en-US" sz="1800" dirty="0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05EE572E-942E-4395-BF56-634A3357D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36967"/>
              </p:ext>
            </p:extLst>
          </p:nvPr>
        </p:nvGraphicFramePr>
        <p:xfrm>
          <a:off x="534568" y="7766848"/>
          <a:ext cx="6705600" cy="272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20">
                  <a:extLst>
                    <a:ext uri="{9D8B030D-6E8A-4147-A177-3AD203B41FA5}">
                      <a16:colId xmlns:a16="http://schemas.microsoft.com/office/drawing/2014/main" val="282107639"/>
                    </a:ext>
                  </a:extLst>
                </a:gridCol>
                <a:gridCol w="5364480">
                  <a:extLst>
                    <a:ext uri="{9D8B030D-6E8A-4147-A177-3AD203B41FA5}">
                      <a16:colId xmlns:a16="http://schemas.microsoft.com/office/drawing/2014/main" val="1906138406"/>
                    </a:ext>
                  </a:extLst>
                </a:gridCol>
              </a:tblGrid>
              <a:tr h="34165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　　　　　　　　　　　　</a:t>
                      </a:r>
                      <a:r>
                        <a:rPr kumimoji="1" lang="ja-JP" altLang="en-US" sz="1800" dirty="0"/>
                        <a:t>申込書</a:t>
                      </a:r>
                      <a:r>
                        <a:rPr kumimoji="1" lang="ja-JP" altLang="en-US" sz="2000" dirty="0"/>
                        <a:t>　      　</a:t>
                      </a:r>
                      <a:r>
                        <a:rPr kumimoji="1" lang="ja-JP" altLang="en-US" sz="1800" dirty="0"/>
                        <a:t>（申込期限：</a:t>
                      </a:r>
                      <a:r>
                        <a:rPr kumimoji="1" lang="en-US" altLang="ja-JP" sz="1800" dirty="0"/>
                        <a:t>1/14</a:t>
                      </a:r>
                      <a:r>
                        <a:rPr kumimoji="1" lang="ja-JP" altLang="en-US" sz="1800" dirty="0"/>
                        <a:t>）   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94134"/>
                  </a:ext>
                </a:extLst>
              </a:tr>
              <a:tr h="2577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参加者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団体で参加の場合、代表者名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507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参加人数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　　　　　　名　　</a:t>
                      </a:r>
                      <a:r>
                        <a:rPr kumimoji="1" lang="ja-JP" altLang="en-US" sz="1100" dirty="0"/>
                        <a:t>（団体申込の場合、後日参加名簿の提出を依頼いたします）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773817"/>
                  </a:ext>
                </a:extLst>
              </a:tr>
              <a:tr h="5010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Mail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ja-JP" altLang="en-US" sz="1000" dirty="0"/>
                        <a:t>こちらのアドレスに</a:t>
                      </a:r>
                      <a:r>
                        <a:rPr kumimoji="1" lang="en-US" altLang="ja-JP" sz="1000" dirty="0"/>
                        <a:t>TEAMS</a:t>
                      </a:r>
                      <a:r>
                        <a:rPr kumimoji="1" lang="ja-JP" altLang="en-US" sz="1000" dirty="0"/>
                        <a:t>の</a:t>
                      </a:r>
                      <a:r>
                        <a:rPr kumimoji="1" lang="en-US" altLang="ja-JP" sz="1000" dirty="0"/>
                        <a:t>URL</a:t>
                      </a:r>
                      <a:r>
                        <a:rPr kumimoji="1" lang="ja-JP" altLang="en-US" sz="1000" dirty="0"/>
                        <a:t>を送付いたします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8757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TEL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972797"/>
                  </a:ext>
                </a:extLst>
              </a:tr>
              <a:tr h="310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会社・学校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17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参加日程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両日　　　・　　　第１回　　　・　　　第２回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34244"/>
                  </a:ext>
                </a:extLst>
              </a:tr>
            </a:tbl>
          </a:graphicData>
        </a:graphic>
      </p:graphicFrame>
      <p:sp>
        <p:nvSpPr>
          <p:cNvPr id="10" name="タイトル 1">
            <a:extLst>
              <a:ext uri="{FF2B5EF4-FFF2-40B4-BE49-F238E27FC236}">
                <a16:creationId xmlns:a16="http://schemas.microsoft.com/office/drawing/2014/main" id="{E1EA5B6D-1F51-4EFA-96B8-63CAFC63B6C7}"/>
              </a:ext>
            </a:extLst>
          </p:cNvPr>
          <p:cNvSpPr txBox="1">
            <a:spLocks/>
          </p:cNvSpPr>
          <p:nvPr/>
        </p:nvSpPr>
        <p:spPr>
          <a:xfrm>
            <a:off x="534568" y="10647098"/>
            <a:ext cx="6705601" cy="259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4543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/>
              <a:t>この申込で得られた個人情報および企業情報は、本件に関する以外の目的では使用しません。　　</a:t>
            </a:r>
            <a:br>
              <a:rPr lang="en-US" altLang="ja-JP" sz="1200" dirty="0"/>
            </a:br>
            <a:r>
              <a:rPr lang="ja-JP" altLang="en-US" sz="1200" dirty="0"/>
              <a:t>　</a:t>
            </a:r>
            <a:endParaRPr lang="ja-JP" altLang="en-US" sz="1600" b="1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4992F186-32D6-479A-A643-47D0392A0D7C}"/>
              </a:ext>
            </a:extLst>
          </p:cNvPr>
          <p:cNvSpPr txBox="1">
            <a:spLocks/>
          </p:cNvSpPr>
          <p:nvPr/>
        </p:nvSpPr>
        <p:spPr>
          <a:xfrm>
            <a:off x="534567" y="6917722"/>
            <a:ext cx="6705601" cy="782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4543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/>
              <a:t>下記申込書をご記入の上メールまたは</a:t>
            </a:r>
            <a:r>
              <a:rPr lang="en-US" altLang="ja-JP" sz="1800" dirty="0"/>
              <a:t>FAX</a:t>
            </a:r>
            <a:r>
              <a:rPr lang="ja-JP" altLang="en-US" sz="1800" dirty="0"/>
              <a:t>でお申込みいただくか、</a:t>
            </a:r>
            <a:endParaRPr lang="en-US" altLang="ja-JP" sz="1800" dirty="0"/>
          </a:p>
          <a:p>
            <a:r>
              <a:rPr lang="en-US" altLang="ja-JP" sz="1800" dirty="0"/>
              <a:t>URL</a:t>
            </a:r>
            <a:r>
              <a:rPr lang="ja-JP" altLang="en-US" sz="1800" dirty="0"/>
              <a:t>・</a:t>
            </a:r>
            <a:r>
              <a:rPr lang="en-US" altLang="ja-JP" sz="1800" dirty="0"/>
              <a:t>QR</a:t>
            </a:r>
            <a:r>
              <a:rPr lang="ja-JP" altLang="en-US" sz="1800" dirty="0"/>
              <a:t>の申込みフォームからお申込みください。</a:t>
            </a:r>
            <a:endParaRPr lang="en-US" altLang="ja-JP" sz="1800" dirty="0"/>
          </a:p>
          <a:p>
            <a:endParaRPr lang="en-US" altLang="ja-JP" sz="1800" dirty="0"/>
          </a:p>
          <a:p>
            <a:r>
              <a:rPr lang="ja-JP" altLang="en-US" sz="1800" dirty="0"/>
              <a:t>申込フォーム：</a:t>
            </a:r>
            <a:r>
              <a:rPr lang="en-US" altLang="ja-JP" sz="1800" dirty="0">
                <a:hlinkClick r:id="rId2"/>
              </a:rPr>
              <a:t>https://forms.gle/5vU1wrSg1oFckNANA</a:t>
            </a:r>
            <a:br>
              <a:rPr lang="en-US" altLang="ja-JP" sz="1800" dirty="0"/>
            </a:br>
            <a:r>
              <a:rPr lang="ja-JP" altLang="en-US" sz="1800" dirty="0"/>
              <a:t>　</a:t>
            </a:r>
            <a:endParaRPr lang="ja-JP" altLang="en-US" sz="2400" b="1" dirty="0"/>
          </a:p>
        </p:txBody>
      </p:sp>
      <p:pic>
        <p:nvPicPr>
          <p:cNvPr id="12" name="図 11" descr="QR コード&#10;&#10;自動的に生成された説明">
            <a:extLst>
              <a:ext uri="{FF2B5EF4-FFF2-40B4-BE49-F238E27FC236}">
                <a16:creationId xmlns:a16="http://schemas.microsoft.com/office/drawing/2014/main" id="{3A570807-F3F5-4399-81DA-9F850CED54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189" y="7058785"/>
            <a:ext cx="640989" cy="640989"/>
          </a:xfrm>
          <a:prstGeom prst="rect">
            <a:avLst/>
          </a:prstGeom>
        </p:spPr>
      </p:pic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826E2161-F86C-4E46-9E6D-51A0C1D69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30499"/>
              </p:ext>
            </p:extLst>
          </p:nvPr>
        </p:nvGraphicFramePr>
        <p:xfrm>
          <a:off x="534568" y="2945273"/>
          <a:ext cx="6705600" cy="361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804">
                  <a:extLst>
                    <a:ext uri="{9D8B030D-6E8A-4147-A177-3AD203B41FA5}">
                      <a16:colId xmlns:a16="http://schemas.microsoft.com/office/drawing/2014/main" val="2145679552"/>
                    </a:ext>
                  </a:extLst>
                </a:gridCol>
                <a:gridCol w="1185232">
                  <a:extLst>
                    <a:ext uri="{9D8B030D-6E8A-4147-A177-3AD203B41FA5}">
                      <a16:colId xmlns:a16="http://schemas.microsoft.com/office/drawing/2014/main" val="815001185"/>
                    </a:ext>
                  </a:extLst>
                </a:gridCol>
                <a:gridCol w="4197564">
                  <a:extLst>
                    <a:ext uri="{9D8B030D-6E8A-4147-A177-3AD203B41FA5}">
                      <a16:colId xmlns:a16="http://schemas.microsoft.com/office/drawing/2014/main" val="4480088"/>
                    </a:ext>
                  </a:extLst>
                </a:gridCol>
              </a:tblGrid>
              <a:tr h="54627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日時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169109"/>
                  </a:ext>
                </a:extLst>
              </a:tr>
              <a:tr h="84627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第</a:t>
                      </a: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回</a:t>
                      </a:r>
                    </a:p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r>
                        <a:rPr kumimoji="1" lang="ja-JP" altLang="en-US" sz="1600" dirty="0"/>
                        <a:t>月</a:t>
                      </a:r>
                      <a:r>
                        <a:rPr kumimoji="1" lang="en-US" altLang="ja-JP" sz="1600" dirty="0"/>
                        <a:t>22</a:t>
                      </a:r>
                      <a:r>
                        <a:rPr kumimoji="1" lang="ja-JP" altLang="en-US" sz="1600" dirty="0"/>
                        <a:t>日（土）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9:00</a:t>
                      </a:r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　</a:t>
                      </a:r>
                      <a:r>
                        <a:rPr kumimoji="1" lang="en-US" altLang="ja-JP" sz="1600" dirty="0"/>
                        <a:t>12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◎コンピュータの基礎 </a:t>
                      </a:r>
                    </a:p>
                    <a:p>
                      <a:r>
                        <a:rPr kumimoji="1" lang="ja-JP" altLang="en-US" sz="1200" dirty="0"/>
                        <a:t>　　・パソコン内部装置について（</a:t>
                      </a:r>
                      <a:r>
                        <a:rPr kumimoji="1" lang="en-US" altLang="ja-JP" sz="1200" dirty="0"/>
                        <a:t>CPU</a:t>
                      </a:r>
                      <a:r>
                        <a:rPr kumimoji="1" lang="ja-JP" altLang="en-US" sz="1200" dirty="0"/>
                        <a:t>・メモリなど）</a:t>
                      </a:r>
                    </a:p>
                    <a:p>
                      <a:r>
                        <a:rPr kumimoji="1" lang="ja-JP" altLang="en-US" sz="1200" dirty="0"/>
                        <a:t>　　・ハードウェア・ソフトウェアについて</a:t>
                      </a:r>
                    </a:p>
                    <a:p>
                      <a:r>
                        <a:rPr kumimoji="1" lang="ja-JP" altLang="en-US" sz="1200" dirty="0"/>
                        <a:t>　　・ディジタルデータについて（</a:t>
                      </a:r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進数など）　・</a:t>
                      </a:r>
                      <a:r>
                        <a:rPr kumimoji="1" lang="en-US" altLang="ja-JP" sz="1200" dirty="0"/>
                        <a:t>OS</a:t>
                      </a:r>
                      <a:r>
                        <a:rPr kumimoji="1" lang="ja-JP" altLang="en-US" sz="1200" dirty="0"/>
                        <a:t>について</a:t>
                      </a:r>
                    </a:p>
                    <a:p>
                      <a:r>
                        <a:rPr kumimoji="1" lang="ja-JP" altLang="en-US" sz="1200" dirty="0"/>
                        <a:t>◎ネットワークについて</a:t>
                      </a:r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LAN</a:t>
                      </a:r>
                      <a:r>
                        <a:rPr kumimoji="1" lang="ja-JP" altLang="en-US" sz="1200" dirty="0"/>
                        <a:t>と</a:t>
                      </a:r>
                      <a:r>
                        <a:rPr kumimoji="1" lang="en-US" altLang="ja-JP" sz="1200" dirty="0"/>
                        <a:t>WAN</a:t>
                      </a:r>
                      <a:r>
                        <a:rPr kumimoji="1" lang="ja-JP" altLang="en-US" sz="1200" dirty="0"/>
                        <a:t>　・プロトコルとパケット</a:t>
                      </a:r>
                    </a:p>
                    <a:p>
                      <a:r>
                        <a:rPr kumimoji="1" lang="ja-JP" altLang="en-US" sz="1200" dirty="0"/>
                        <a:t>　　・ネットワークを構成する装置　・</a:t>
                      </a:r>
                      <a:r>
                        <a:rPr kumimoji="1" lang="en-US" altLang="ja-JP" sz="1200" dirty="0"/>
                        <a:t>TCP/IP</a:t>
                      </a:r>
                      <a:r>
                        <a:rPr kumimoji="1" lang="ja-JP" altLang="en-US" sz="1200" dirty="0"/>
                        <a:t>を使ったネットワーク　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29697"/>
                  </a:ext>
                </a:extLst>
              </a:tr>
              <a:tr h="390448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16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479558"/>
                  </a:ext>
                </a:extLst>
              </a:tr>
              <a:tr h="9074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第</a:t>
                      </a:r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回</a:t>
                      </a:r>
                    </a:p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r>
                        <a:rPr kumimoji="1" lang="ja-JP" altLang="en-US" sz="1600" dirty="0"/>
                        <a:t>月</a:t>
                      </a:r>
                      <a:r>
                        <a:rPr kumimoji="1" lang="en-US" altLang="ja-JP" sz="1600" dirty="0"/>
                        <a:t>29</a:t>
                      </a:r>
                      <a:r>
                        <a:rPr kumimoji="1" lang="ja-JP" altLang="en-US" sz="1600" dirty="0"/>
                        <a:t>日（土）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9:00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12:00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◎システム開発について </a:t>
                      </a:r>
                    </a:p>
                    <a:p>
                      <a:r>
                        <a:rPr kumimoji="1" lang="ja-JP" altLang="en-US" sz="1200" dirty="0"/>
                        <a:t>　　・開発の流れ　・開発の手法　・業務のモデル化　など</a:t>
                      </a:r>
                    </a:p>
                    <a:p>
                      <a:r>
                        <a:rPr kumimoji="1" lang="ja-JP" altLang="en-US" sz="1200" dirty="0"/>
                        <a:t>◎経営戦略のための業務改善と分析手法</a:t>
                      </a:r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PDCA</a:t>
                      </a:r>
                      <a:r>
                        <a:rPr kumimoji="1" lang="ja-JP" altLang="en-US" sz="1200" dirty="0"/>
                        <a:t>サイクルとデータ整理技法　・グラフ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QC</a:t>
                      </a:r>
                      <a:r>
                        <a:rPr kumimoji="1" lang="ja-JP" altLang="en-US" sz="1200" dirty="0"/>
                        <a:t>七つ道具（製品管理手法）　など</a:t>
                      </a:r>
                    </a:p>
                    <a:p>
                      <a:r>
                        <a:rPr kumimoji="1" lang="ja-JP" altLang="en-US" sz="1200" dirty="0"/>
                        <a:t>◎その他</a:t>
                      </a:r>
                    </a:p>
                    <a:p>
                      <a:r>
                        <a:rPr kumimoji="1" lang="ja-JP" altLang="en-US" sz="1200" dirty="0"/>
                        <a:t>　　・セキュリティについて 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79115"/>
                  </a:ext>
                </a:extLst>
              </a:tr>
              <a:tr h="73107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16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999747"/>
                  </a:ext>
                </a:extLst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178" y="533420"/>
            <a:ext cx="601668" cy="105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9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439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 ITﾊﾟｽﾎﾟｰﾄのメリット ①試験勉強を通じ、幅広い分野の基礎知識が取得可能！ ②組織のIT力向上に！コンプライアンス強化に！ ③就職、進学等で役立つ国家試験！  新居浜市デジタルアンバサダー（仮称）について 　ITパスポートを取得し、デジタル技術の学習意欲がある方を、 新居浜市デジタルアンバサダーに任命します！ 　任命者には、デジタルに関するセミナーや勉強会の情報発信に加え、 IT企業への就職に向けた支援など、デジタル技術の実践的な活用・学習 に関して積極的に支援を行う予定です。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2013-07-10T10:25:08Z</dcterms:created>
  <dcterms:modified xsi:type="dcterms:W3CDTF">2021-12-17T06:18:52Z</dcterms:modified>
</cp:coreProperties>
</file>