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notesMasterIdLst>
    <p:notesMasterId r:id="rId4"/>
  </p:notesMasterIdLst>
  <p:sldIdLst>
    <p:sldId id="259" r:id="rId2"/>
    <p:sldId id="257" r:id="rId3"/>
  </p:sldIdLst>
  <p:sldSz cx="6858000" cy="9906000" type="A4"/>
  <p:notesSz cx="7099300" cy="102346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CC"/>
    <a:srgbClr val="FF9900"/>
    <a:srgbClr val="CC9900"/>
    <a:srgbClr val="3333CC"/>
    <a:srgbClr val="FF0066"/>
    <a:srgbClr val="CC6600"/>
    <a:srgbClr val="FF6600"/>
    <a:srgbClr val="FFCC00"/>
    <a:srgbClr val="FFFF66"/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157" autoAdjust="0"/>
    <p:restoredTop sz="94517" autoAdjust="0"/>
  </p:normalViewPr>
  <p:slideViewPr>
    <p:cSldViewPr>
      <p:cViewPr>
        <p:scale>
          <a:sx n="100" d="100"/>
          <a:sy n="100" d="100"/>
        </p:scale>
        <p:origin x="858" y="-2376"/>
      </p:cViewPr>
      <p:guideLst>
        <p:guide orient="horz" pos="312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3"/>
            <a:ext cx="3076417" cy="512140"/>
          </a:xfrm>
          <a:prstGeom prst="rect">
            <a:avLst/>
          </a:prstGeom>
        </p:spPr>
        <p:txBody>
          <a:bodyPr vert="horz" lIns="94706" tIns="47354" rIns="94706" bIns="47354" rtlCol="0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4021225" y="3"/>
            <a:ext cx="3076417" cy="512140"/>
          </a:xfrm>
          <a:prstGeom prst="rect">
            <a:avLst/>
          </a:prstGeom>
        </p:spPr>
        <p:txBody>
          <a:bodyPr vert="horz" lIns="94706" tIns="47354" rIns="94706" bIns="47354" rtlCol="0"/>
          <a:lstStyle>
            <a:lvl1pPr algn="r">
              <a:defRPr sz="1300"/>
            </a:lvl1pPr>
          </a:lstStyle>
          <a:p>
            <a:fld id="{1877904C-9C8A-4CFB-BE2E-082F6D8880E4}" type="datetimeFigureOut">
              <a:rPr kumimoji="1" lang="ja-JP" altLang="en-US" smtClean="0"/>
              <a:t>2019/5/29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20913" y="766763"/>
            <a:ext cx="2657475" cy="3838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706" tIns="47354" rIns="94706" bIns="47354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709436" y="4861239"/>
            <a:ext cx="5680436" cy="4605984"/>
          </a:xfrm>
          <a:prstGeom prst="rect">
            <a:avLst/>
          </a:prstGeom>
        </p:spPr>
        <p:txBody>
          <a:bodyPr vert="horz" lIns="94706" tIns="47354" rIns="94706" bIns="47354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720840"/>
            <a:ext cx="3076417" cy="512139"/>
          </a:xfrm>
          <a:prstGeom prst="rect">
            <a:avLst/>
          </a:prstGeom>
        </p:spPr>
        <p:txBody>
          <a:bodyPr vert="horz" lIns="94706" tIns="47354" rIns="94706" bIns="47354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4021225" y="9720840"/>
            <a:ext cx="3076417" cy="512139"/>
          </a:xfrm>
          <a:prstGeom prst="rect">
            <a:avLst/>
          </a:prstGeom>
        </p:spPr>
        <p:txBody>
          <a:bodyPr vert="horz" lIns="94706" tIns="47354" rIns="94706" bIns="47354" rtlCol="0" anchor="b"/>
          <a:lstStyle>
            <a:lvl1pPr algn="r">
              <a:defRPr sz="1300"/>
            </a:lvl1pPr>
          </a:lstStyle>
          <a:p>
            <a:fld id="{5560D309-465E-4461-8F16-1FA41FDB53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397110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60D309-465E-4461-8F16-1FA41FDB5360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22442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857250" y="1621191"/>
            <a:ext cx="5143500" cy="3448756"/>
          </a:xfrm>
        </p:spPr>
        <p:txBody>
          <a:bodyPr anchor="b"/>
          <a:lstStyle>
            <a:lvl1pPr algn="ctr">
              <a:defRPr sz="3375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1882F-F1E0-4981-96BC-EE6168096E59}" type="datetimeFigureOut">
              <a:rPr kumimoji="1" lang="ja-JP" altLang="en-US" smtClean="0"/>
              <a:t>2019/5/29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F105A-8B7C-4499-B9B7-C4F0E84B7B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14459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1882F-F1E0-4981-96BC-EE6168096E59}" type="datetimeFigureOut">
              <a:rPr kumimoji="1" lang="ja-JP" altLang="en-US" smtClean="0"/>
              <a:t>2019/5/29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F105A-8B7C-4499-B9B7-C4F0E84B7B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10817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07756" y="527403"/>
            <a:ext cx="1478756" cy="8394877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71487" y="527403"/>
            <a:ext cx="4350544" cy="8394877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1882F-F1E0-4981-96BC-EE6168096E59}" type="datetimeFigureOut">
              <a:rPr kumimoji="1" lang="ja-JP" altLang="en-US" smtClean="0"/>
              <a:t>2019/5/29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F105A-8B7C-4499-B9B7-C4F0E84B7B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430378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1882F-F1E0-4981-96BC-EE6168096E59}" type="datetimeFigureOut">
              <a:rPr kumimoji="1" lang="ja-JP" altLang="en-US" smtClean="0"/>
              <a:t>2019/5/29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F105A-8B7C-4499-B9B7-C4F0E84B7B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359552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7916" y="2469622"/>
            <a:ext cx="5915025" cy="4120620"/>
          </a:xfrm>
        </p:spPr>
        <p:txBody>
          <a:bodyPr anchor="b"/>
          <a:lstStyle>
            <a:lvl1pPr>
              <a:defRPr sz="3375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67916" y="6629225"/>
            <a:ext cx="5915025" cy="2166937"/>
          </a:xfrm>
        </p:spPr>
        <p:txBody>
          <a:bodyPr/>
          <a:lstStyle>
            <a:lvl1pPr marL="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1882F-F1E0-4981-96BC-EE6168096E59}" type="datetimeFigureOut">
              <a:rPr kumimoji="1" lang="ja-JP" altLang="en-US" smtClean="0"/>
              <a:t>2019/5/29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F105A-8B7C-4499-B9B7-C4F0E84B7B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38003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1882F-F1E0-4981-96BC-EE6168096E59}" type="datetimeFigureOut">
              <a:rPr kumimoji="1" lang="ja-JP" altLang="en-US" smtClean="0"/>
              <a:t>2019/5/29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F105A-8B7C-4499-B9B7-C4F0E84B7B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94424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72381" y="527404"/>
            <a:ext cx="5915025" cy="1914702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1882F-F1E0-4981-96BC-EE6168096E59}" type="datetimeFigureOut">
              <a:rPr kumimoji="1" lang="ja-JP" altLang="en-US" smtClean="0"/>
              <a:t>2019/5/29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F105A-8B7C-4499-B9B7-C4F0E84B7B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41004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1882F-F1E0-4981-96BC-EE6168096E59}" type="datetimeFigureOut">
              <a:rPr kumimoji="1" lang="ja-JP" altLang="en-US" smtClean="0"/>
              <a:t>2019/5/29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F105A-8B7C-4499-B9B7-C4F0E84B7B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51695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1882F-F1E0-4981-96BC-EE6168096E59}" type="datetimeFigureOut">
              <a:rPr kumimoji="1" lang="ja-JP" altLang="en-US" smtClean="0"/>
              <a:t>2019/5/29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F105A-8B7C-4499-B9B7-C4F0E84B7B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0330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3" cy="23114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915543" y="1426281"/>
            <a:ext cx="3471863" cy="7039681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3" cy="550562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1882F-F1E0-4981-96BC-EE6168096E59}" type="datetimeFigureOut">
              <a:rPr kumimoji="1" lang="ja-JP" altLang="en-US" smtClean="0"/>
              <a:t>2019/5/29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F105A-8B7C-4499-B9B7-C4F0E84B7B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36003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3" cy="23114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915543" y="1426281"/>
            <a:ext cx="3471863" cy="7039681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3" cy="550562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1882F-F1E0-4981-96BC-EE6168096E59}" type="datetimeFigureOut">
              <a:rPr kumimoji="1" lang="ja-JP" altLang="en-US" smtClean="0"/>
              <a:t>2019/5/29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F105A-8B7C-4499-B9B7-C4F0E84B7B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6756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71488" y="527404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71488" y="9181395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C1882F-F1E0-4981-96BC-EE6168096E59}" type="datetimeFigureOut">
              <a:rPr kumimoji="1" lang="ja-JP" altLang="en-US" smtClean="0"/>
              <a:t>2019/5/29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271713" y="9181395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843463" y="9181395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8F105A-8B7C-4499-B9B7-C4F0E84B7B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54683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defTabSz="514350" rtl="0" eaLnBrk="1" latinLnBrk="0" hangingPunct="1">
        <a:lnSpc>
          <a:spcPct val="90000"/>
        </a:lnSpc>
        <a:spcBef>
          <a:spcPct val="0"/>
        </a:spcBef>
        <a:buNone/>
        <a:defRPr kumimoji="1"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88" indent="-128588" algn="l" defTabSz="51435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kumimoji="1"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.jpeg"/><Relationship Id="rId5" Type="http://schemas.openxmlformats.org/officeDocument/2006/relationships/image" Target="../media/image4.gif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8.jpe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正方形/長方形 20"/>
          <p:cNvSpPr/>
          <p:nvPr/>
        </p:nvSpPr>
        <p:spPr>
          <a:xfrm>
            <a:off x="16845" y="11282"/>
            <a:ext cx="6824309" cy="9883435"/>
          </a:xfrm>
          <a:prstGeom prst="rect">
            <a:avLst/>
          </a:prstGeom>
          <a:solidFill>
            <a:srgbClr val="00B05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311" y="7152586"/>
            <a:ext cx="4086317" cy="23243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図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5323" y="2216696"/>
            <a:ext cx="1255555" cy="1312953"/>
          </a:xfrm>
          <a:prstGeom prst="rect">
            <a:avLst/>
          </a:prstGeom>
        </p:spPr>
      </p:pic>
      <p:sp>
        <p:nvSpPr>
          <p:cNvPr id="13" name="テキスト ボックス 12"/>
          <p:cNvSpPr txBox="1"/>
          <p:nvPr/>
        </p:nvSpPr>
        <p:spPr>
          <a:xfrm>
            <a:off x="1534812" y="2753851"/>
            <a:ext cx="5198888" cy="830997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ja-JP" sz="2400" b="1" u="sng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G明朝E" panose="02020909000000000000" pitchFamily="17" charset="-128"/>
                <a:ea typeface="HG明朝E" panose="02020909000000000000" pitchFamily="17" charset="-128"/>
              </a:rPr>
              <a:t>2019</a:t>
            </a:r>
            <a:r>
              <a:rPr lang="ja-JP" altLang="en-US" sz="2400" b="1" u="sng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G明朝E" panose="02020909000000000000" pitchFamily="17" charset="-128"/>
                <a:ea typeface="HG明朝E" panose="02020909000000000000" pitchFamily="17" charset="-128"/>
              </a:rPr>
              <a:t>年 </a:t>
            </a:r>
            <a:r>
              <a:rPr lang="en-US" altLang="ja-JP" sz="2400" b="1" u="sng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G明朝E" panose="02020909000000000000" pitchFamily="17" charset="-128"/>
                <a:ea typeface="HG明朝E" panose="02020909000000000000" pitchFamily="17" charset="-128"/>
              </a:rPr>
              <a:t>9</a:t>
            </a:r>
            <a:r>
              <a:rPr lang="ja-JP" altLang="en-US" sz="2400" b="1" u="sng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G明朝E" panose="02020909000000000000" pitchFamily="17" charset="-128"/>
                <a:ea typeface="HG明朝E" panose="02020909000000000000" pitchFamily="17" charset="-128"/>
              </a:rPr>
              <a:t>月</a:t>
            </a:r>
            <a:r>
              <a:rPr lang="en-US" altLang="ja-JP" sz="2400" b="1" u="sng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G明朝E" panose="02020909000000000000" pitchFamily="17" charset="-128"/>
                <a:ea typeface="HG明朝E" panose="02020909000000000000" pitchFamily="17" charset="-128"/>
              </a:rPr>
              <a:t>1</a:t>
            </a:r>
            <a:r>
              <a:rPr lang="en-US" altLang="ja-JP" sz="2400" b="1" u="sng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G明朝E" panose="02020909000000000000" pitchFamily="17" charset="-128"/>
                <a:ea typeface="HG明朝E" panose="02020909000000000000" pitchFamily="17" charset="-128"/>
              </a:rPr>
              <a:t>6</a:t>
            </a:r>
            <a:r>
              <a:rPr lang="ja-JP" altLang="en-US" sz="2400" b="1" u="sng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G明朝E" panose="02020909000000000000" pitchFamily="17" charset="-128"/>
                <a:ea typeface="HG明朝E" panose="02020909000000000000" pitchFamily="17" charset="-128"/>
              </a:rPr>
              <a:t>日</a:t>
            </a:r>
            <a:r>
              <a:rPr lang="en-US" altLang="ja-JP" sz="2400" b="1" u="sng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G明朝E" panose="02020909000000000000" pitchFamily="17" charset="-128"/>
                <a:ea typeface="HG明朝E" panose="02020909000000000000" pitchFamily="17" charset="-128"/>
              </a:rPr>
              <a:t>(</a:t>
            </a:r>
            <a:r>
              <a:rPr lang="ja-JP" altLang="en-US" sz="2400" b="1" u="sng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G明朝E" panose="02020909000000000000" pitchFamily="17" charset="-128"/>
                <a:ea typeface="HG明朝E" panose="02020909000000000000" pitchFamily="17" charset="-128"/>
              </a:rPr>
              <a:t>月</a:t>
            </a:r>
            <a:r>
              <a:rPr lang="en-US" altLang="ja-JP" sz="2400" b="1" u="sng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G明朝E" panose="02020909000000000000" pitchFamily="17" charset="-128"/>
                <a:ea typeface="HG明朝E" panose="02020909000000000000" pitchFamily="17" charset="-128"/>
              </a:rPr>
              <a:t>)</a:t>
            </a:r>
            <a:r>
              <a:rPr lang="ja-JP" altLang="en-US" sz="2400" b="1" u="sng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G明朝E" panose="02020909000000000000" pitchFamily="17" charset="-128"/>
                <a:ea typeface="HG明朝E" panose="02020909000000000000" pitchFamily="17" charset="-128"/>
              </a:rPr>
              <a:t>～</a:t>
            </a:r>
            <a:r>
              <a:rPr lang="en-US" altLang="ja-JP" sz="2400" b="1" u="sng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G明朝E" panose="02020909000000000000" pitchFamily="17" charset="-128"/>
                <a:ea typeface="HG明朝E" panose="02020909000000000000" pitchFamily="17" charset="-128"/>
              </a:rPr>
              <a:t>20(</a:t>
            </a:r>
            <a:r>
              <a:rPr lang="ja-JP" altLang="en-US" sz="2400" b="1" u="sng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G明朝E" panose="02020909000000000000" pitchFamily="17" charset="-128"/>
                <a:ea typeface="HG明朝E" panose="02020909000000000000" pitchFamily="17" charset="-128"/>
              </a:rPr>
              <a:t>金</a:t>
            </a:r>
            <a:r>
              <a:rPr lang="en-US" altLang="ja-JP" sz="2400" b="1" u="sng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G明朝E" panose="02020909000000000000" pitchFamily="17" charset="-128"/>
                <a:ea typeface="HG明朝E" panose="02020909000000000000" pitchFamily="17" charset="-128"/>
              </a:rPr>
              <a:t>)</a:t>
            </a:r>
          </a:p>
          <a:p>
            <a:pPr algn="r"/>
            <a:r>
              <a:rPr lang="ja-JP" altLang="en-US" sz="2400" b="1" u="sng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G明朝E" panose="02020909000000000000" pitchFamily="17" charset="-128"/>
                <a:ea typeface="HG明朝E" panose="02020909000000000000" pitchFamily="17" charset="-128"/>
              </a:rPr>
              <a:t>のうち２日間</a:t>
            </a:r>
            <a:endParaRPr lang="en-US" altLang="ja-JP" b="1" u="sng" dirty="0"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HG明朝E" panose="02020909000000000000" pitchFamily="17" charset="-128"/>
              <a:ea typeface="HG明朝E" panose="02020909000000000000" pitchFamily="17" charset="-128"/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116632" y="5384175"/>
            <a:ext cx="6636984" cy="180049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ja-JP" altLang="en-US" sz="1600" b="1" u="sng" dirty="0" smtClean="0">
                <a:solidFill>
                  <a:schemeClr val="tx1"/>
                </a:solidFill>
                <a:latin typeface="HG明朝E" panose="02020909000000000000" pitchFamily="17" charset="-128"/>
                <a:ea typeface="HG明朝E" panose="02020909000000000000" pitchFamily="17" charset="-128"/>
              </a:rPr>
              <a:t>募集企業数：</a:t>
            </a:r>
            <a:r>
              <a:rPr lang="ja-JP" altLang="en-US" sz="1600" b="1" u="sng" dirty="0">
                <a:solidFill>
                  <a:schemeClr val="tx1"/>
                </a:solidFill>
                <a:latin typeface="HG明朝E" panose="02020909000000000000" pitchFamily="17" charset="-128"/>
                <a:ea typeface="HG明朝E" panose="02020909000000000000" pitchFamily="17" charset="-128"/>
              </a:rPr>
              <a:t>５</a:t>
            </a:r>
            <a:r>
              <a:rPr lang="ja-JP" altLang="en-US" sz="1600" b="1" u="sng" dirty="0" smtClean="0">
                <a:solidFill>
                  <a:schemeClr val="tx1"/>
                </a:solidFill>
                <a:latin typeface="HG明朝E" panose="02020909000000000000" pitchFamily="17" charset="-128"/>
                <a:ea typeface="HG明朝E" panose="02020909000000000000" pitchFamily="17" charset="-128"/>
              </a:rPr>
              <a:t>社</a:t>
            </a:r>
            <a:endParaRPr lang="ja-JP" altLang="en-US" sz="1600" b="1" u="sng" dirty="0">
              <a:solidFill>
                <a:schemeClr val="tx1"/>
              </a:solidFill>
              <a:latin typeface="HG明朝E" panose="02020909000000000000" pitchFamily="17" charset="-128"/>
              <a:ea typeface="HG明朝E" panose="02020909000000000000" pitchFamily="17" charset="-128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ja-JP" altLang="en-US" sz="1400" dirty="0" smtClean="0">
                <a:solidFill>
                  <a:schemeClr val="tx1"/>
                </a:solidFill>
                <a:latin typeface="HG明朝E" panose="02020909000000000000" pitchFamily="17" charset="-128"/>
                <a:ea typeface="HG明朝E" panose="02020909000000000000" pitchFamily="17" charset="-128"/>
              </a:rPr>
              <a:t>参加</a:t>
            </a:r>
            <a:r>
              <a:rPr lang="ja-JP" altLang="en-US" sz="1400" dirty="0">
                <a:solidFill>
                  <a:schemeClr val="tx1"/>
                </a:solidFill>
                <a:latin typeface="HG明朝E" panose="02020909000000000000" pitchFamily="17" charset="-128"/>
                <a:ea typeface="HG明朝E" panose="02020909000000000000" pitchFamily="17" charset="-128"/>
              </a:rPr>
              <a:t>企業確定後、各社様とヒアリングを行い、ご要望に</a:t>
            </a:r>
            <a:r>
              <a:rPr lang="ja-JP" altLang="en-US" sz="1400" dirty="0" smtClean="0">
                <a:solidFill>
                  <a:schemeClr val="tx1"/>
                </a:solidFill>
                <a:latin typeface="HG明朝E" panose="02020909000000000000" pitchFamily="17" charset="-128"/>
                <a:ea typeface="HG明朝E" panose="02020909000000000000" pitchFamily="17" charset="-128"/>
              </a:rPr>
              <a:t>沿ったベトナム企業（</a:t>
            </a:r>
            <a:r>
              <a:rPr lang="en-US" altLang="ja-JP" sz="1400" dirty="0" smtClean="0">
                <a:solidFill>
                  <a:schemeClr val="tx1"/>
                </a:solidFill>
                <a:latin typeface="HG明朝E" panose="02020909000000000000" pitchFamily="17" charset="-128"/>
                <a:ea typeface="HG明朝E" panose="02020909000000000000" pitchFamily="17" charset="-128"/>
              </a:rPr>
              <a:t>6</a:t>
            </a:r>
            <a:r>
              <a:rPr lang="ja-JP" altLang="en-US" sz="1400" dirty="0" smtClean="0">
                <a:solidFill>
                  <a:schemeClr val="tx1"/>
                </a:solidFill>
                <a:latin typeface="HG明朝E" panose="02020909000000000000" pitchFamily="17" charset="-128"/>
                <a:ea typeface="HG明朝E" panose="02020909000000000000" pitchFamily="17" charset="-128"/>
              </a:rPr>
              <a:t>社程度）</a:t>
            </a:r>
            <a:r>
              <a:rPr lang="ja-JP" altLang="en-US" sz="1400" dirty="0">
                <a:solidFill>
                  <a:schemeClr val="tx1"/>
                </a:solidFill>
                <a:latin typeface="HG明朝E" panose="02020909000000000000" pitchFamily="17" charset="-128"/>
                <a:ea typeface="HG明朝E" panose="02020909000000000000" pitchFamily="17" charset="-128"/>
              </a:rPr>
              <a:t>との商談を準備させて頂きます</a:t>
            </a:r>
            <a:r>
              <a:rPr lang="ja-JP" altLang="en-US" sz="1400" dirty="0" smtClean="0">
                <a:solidFill>
                  <a:schemeClr val="tx1"/>
                </a:solidFill>
                <a:latin typeface="HG明朝E" panose="02020909000000000000" pitchFamily="17" charset="-128"/>
                <a:ea typeface="HG明朝E" panose="02020909000000000000" pitchFamily="17" charset="-128"/>
              </a:rPr>
              <a:t>。</a:t>
            </a:r>
            <a:endParaRPr lang="en-US" altLang="ja-JP" sz="1400" dirty="0" smtClean="0">
              <a:solidFill>
                <a:schemeClr val="tx1"/>
              </a:solidFill>
              <a:latin typeface="HG明朝E" panose="02020909000000000000" pitchFamily="17" charset="-128"/>
              <a:ea typeface="HG明朝E" panose="02020909000000000000" pitchFamily="17" charset="-128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ja-JP" altLang="en-US" sz="1400" dirty="0" smtClean="0">
                <a:solidFill>
                  <a:schemeClr val="tx1"/>
                </a:solidFill>
                <a:latin typeface="HG明朝E" panose="02020909000000000000" pitchFamily="17" charset="-128"/>
                <a:ea typeface="HG明朝E" panose="02020909000000000000" pitchFamily="17" charset="-128"/>
              </a:rPr>
              <a:t>商談は２日間で、個別に現地企業を訪問のうえ、商談をしていただきます。</a:t>
            </a:r>
            <a:endParaRPr lang="en-US" altLang="ja-JP" sz="1400" dirty="0" smtClean="0">
              <a:solidFill>
                <a:schemeClr val="tx1"/>
              </a:solidFill>
              <a:latin typeface="HG明朝E" panose="02020909000000000000" pitchFamily="17" charset="-128"/>
              <a:ea typeface="HG明朝E" panose="02020909000000000000" pitchFamily="17" charset="-128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ja-JP" altLang="en-US" sz="1400" u="sng" dirty="0" smtClean="0">
                <a:solidFill>
                  <a:schemeClr val="tx1"/>
                </a:solidFill>
                <a:latin typeface="HG明朝E" panose="02020909000000000000" pitchFamily="17" charset="-128"/>
                <a:ea typeface="HG明朝E" panose="02020909000000000000" pitchFamily="17" charset="-128"/>
              </a:rPr>
              <a:t>商談会参加負担金：</a:t>
            </a:r>
            <a:r>
              <a:rPr lang="en-US" altLang="ja-JP" sz="1400" u="sng" dirty="0" smtClean="0">
                <a:solidFill>
                  <a:schemeClr val="tx1"/>
                </a:solidFill>
                <a:latin typeface="HG明朝E" panose="02020909000000000000" pitchFamily="17" charset="-128"/>
                <a:ea typeface="HG明朝E" panose="02020909000000000000" pitchFamily="17" charset="-128"/>
              </a:rPr>
              <a:t>7</a:t>
            </a:r>
            <a:r>
              <a:rPr lang="ja-JP" altLang="en-US" sz="1400" u="sng" dirty="0" smtClean="0">
                <a:solidFill>
                  <a:schemeClr val="tx1"/>
                </a:solidFill>
                <a:latin typeface="HG明朝E" panose="02020909000000000000" pitchFamily="17" charset="-128"/>
                <a:ea typeface="HG明朝E" panose="02020909000000000000" pitchFamily="17" charset="-128"/>
              </a:rPr>
              <a:t>万</a:t>
            </a:r>
            <a:r>
              <a:rPr lang="en-US" altLang="ja-JP" sz="1400" u="sng" dirty="0" smtClean="0">
                <a:solidFill>
                  <a:schemeClr val="tx1"/>
                </a:solidFill>
                <a:latin typeface="HG明朝E" panose="02020909000000000000" pitchFamily="17" charset="-128"/>
                <a:ea typeface="HG明朝E" panose="02020909000000000000" pitchFamily="17" charset="-128"/>
              </a:rPr>
              <a:t>5</a:t>
            </a:r>
            <a:r>
              <a:rPr lang="ja-JP" altLang="en-US" sz="1400" u="sng" dirty="0" smtClean="0">
                <a:solidFill>
                  <a:schemeClr val="tx1"/>
                </a:solidFill>
                <a:latin typeface="HG明朝E" panose="02020909000000000000" pitchFamily="17" charset="-128"/>
                <a:ea typeface="HG明朝E" panose="02020909000000000000" pitchFamily="17" charset="-128"/>
              </a:rPr>
              <a:t>千円</a:t>
            </a:r>
            <a:r>
              <a:rPr lang="ja-JP" altLang="en-US" sz="1100" dirty="0" smtClean="0">
                <a:solidFill>
                  <a:schemeClr val="tx1"/>
                </a:solidFill>
                <a:latin typeface="HG明朝E" panose="02020909000000000000" pitchFamily="17" charset="-128"/>
                <a:ea typeface="HG明朝E" panose="02020909000000000000" pitchFamily="17" charset="-128"/>
              </a:rPr>
              <a:t>　</a:t>
            </a:r>
            <a:r>
              <a:rPr lang="en-US" altLang="ja-JP" sz="1100" dirty="0" smtClean="0">
                <a:solidFill>
                  <a:schemeClr val="tx1"/>
                </a:solidFill>
                <a:latin typeface="HG明朝E" panose="02020909000000000000" pitchFamily="17" charset="-128"/>
                <a:ea typeface="HG明朝E" panose="02020909000000000000" pitchFamily="17" charset="-128"/>
              </a:rPr>
              <a:t>※</a:t>
            </a:r>
            <a:r>
              <a:rPr lang="ja-JP" altLang="en-US" sz="1100" dirty="0" smtClean="0">
                <a:solidFill>
                  <a:schemeClr val="tx1"/>
                </a:solidFill>
                <a:latin typeface="HG明朝E" panose="02020909000000000000" pitchFamily="17" charset="-128"/>
                <a:ea typeface="HG明朝E" panose="02020909000000000000" pitchFamily="17" charset="-128"/>
              </a:rPr>
              <a:t>現地通訳費、レンタカー費、運転手費等に充当させて</a:t>
            </a:r>
            <a:r>
              <a:rPr lang="ja-JP" altLang="en-US" sz="1100" dirty="0" err="1" smtClean="0">
                <a:solidFill>
                  <a:schemeClr val="tx1"/>
                </a:solidFill>
                <a:latin typeface="HG明朝E" panose="02020909000000000000" pitchFamily="17" charset="-128"/>
                <a:ea typeface="HG明朝E" panose="02020909000000000000" pitchFamily="17" charset="-128"/>
              </a:rPr>
              <a:t>い</a:t>
            </a:r>
            <a:r>
              <a:rPr lang="ja-JP" altLang="en-US" sz="1100" dirty="0" smtClean="0">
                <a:solidFill>
                  <a:schemeClr val="tx1"/>
                </a:solidFill>
                <a:latin typeface="HG明朝E" panose="02020909000000000000" pitchFamily="17" charset="-128"/>
                <a:ea typeface="HG明朝E" panose="02020909000000000000" pitchFamily="17" charset="-128"/>
              </a:rPr>
              <a:t>　</a:t>
            </a:r>
            <a:endParaRPr lang="en-US" altLang="ja-JP" sz="1100" dirty="0" smtClean="0">
              <a:solidFill>
                <a:schemeClr val="tx1"/>
              </a:solidFill>
              <a:latin typeface="HG明朝E" panose="02020909000000000000" pitchFamily="17" charset="-128"/>
              <a:ea typeface="HG明朝E" panose="02020909000000000000" pitchFamily="17" charset="-128"/>
            </a:endParaRPr>
          </a:p>
          <a:p>
            <a:pPr algn="just"/>
            <a:r>
              <a:rPr lang="ja-JP" altLang="en-US" sz="1100" dirty="0" smtClean="0">
                <a:solidFill>
                  <a:schemeClr val="tx1"/>
                </a:solidFill>
                <a:latin typeface="HG明朝E" panose="02020909000000000000" pitchFamily="17" charset="-128"/>
                <a:ea typeface="HG明朝E" panose="02020909000000000000" pitchFamily="17" charset="-128"/>
              </a:rPr>
              <a:t>　　　　　　　　　　　　　　　　　　　　　ただきます</a:t>
            </a:r>
            <a:r>
              <a:rPr lang="ja-JP" altLang="en-US" sz="1100" dirty="0" smtClean="0">
                <a:solidFill>
                  <a:schemeClr val="tx1"/>
                </a:solidFill>
                <a:latin typeface="HG明朝E" panose="02020909000000000000" pitchFamily="17" charset="-128"/>
                <a:ea typeface="HG明朝E" panose="02020909000000000000" pitchFamily="17" charset="-128"/>
              </a:rPr>
              <a:t>。</a:t>
            </a:r>
            <a:endParaRPr lang="en-US" altLang="ja-JP" sz="1100" dirty="0" smtClean="0">
              <a:solidFill>
                <a:schemeClr val="tx1"/>
              </a:solidFill>
              <a:latin typeface="HG明朝E" panose="02020909000000000000" pitchFamily="17" charset="-128"/>
              <a:ea typeface="HG明朝E" panose="02020909000000000000" pitchFamily="17" charset="-128"/>
            </a:endParaRPr>
          </a:p>
          <a:p>
            <a:pPr algn="just"/>
            <a:r>
              <a:rPr lang="ja-JP" altLang="en-US" sz="1100" dirty="0" smtClean="0">
                <a:solidFill>
                  <a:schemeClr val="tx1"/>
                </a:solidFill>
                <a:latin typeface="HG明朝E" panose="02020909000000000000" pitchFamily="17" charset="-128"/>
                <a:ea typeface="HG明朝E" panose="02020909000000000000" pitchFamily="17" charset="-128"/>
              </a:rPr>
              <a:t>　　</a:t>
            </a:r>
            <a:r>
              <a:rPr lang="en-US" altLang="ja-JP" sz="1400" dirty="0" smtClean="0">
                <a:solidFill>
                  <a:schemeClr val="tx1"/>
                </a:solidFill>
                <a:latin typeface="HG明朝E" panose="02020909000000000000" pitchFamily="17" charset="-128"/>
                <a:ea typeface="HG明朝E" panose="02020909000000000000" pitchFamily="17" charset="-128"/>
              </a:rPr>
              <a:t>※</a:t>
            </a:r>
            <a:r>
              <a:rPr lang="ja-JP" altLang="en-US" sz="1400" dirty="0" smtClean="0">
                <a:solidFill>
                  <a:schemeClr val="tx1"/>
                </a:solidFill>
                <a:latin typeface="HG明朝E" panose="02020909000000000000" pitchFamily="17" charset="-128"/>
                <a:ea typeface="HG明朝E" panose="02020909000000000000" pitchFamily="17" charset="-128"/>
              </a:rPr>
              <a:t>日程については、期間外でも調整可能です</a:t>
            </a:r>
            <a:r>
              <a:rPr lang="ja-JP" altLang="en-US" sz="1400" dirty="0" smtClean="0">
                <a:solidFill>
                  <a:schemeClr val="tx1"/>
                </a:solidFill>
                <a:latin typeface="HG明朝E" panose="02020909000000000000" pitchFamily="17" charset="-128"/>
                <a:ea typeface="HG明朝E" panose="02020909000000000000" pitchFamily="17" charset="-128"/>
              </a:rPr>
              <a:t>のでご相談ください。</a:t>
            </a:r>
            <a:endParaRPr lang="en-US" altLang="ja-JP" sz="1400" dirty="0">
              <a:solidFill>
                <a:schemeClr val="tx1"/>
              </a:solidFill>
              <a:latin typeface="HG明朝E" panose="02020909000000000000" pitchFamily="17" charset="-128"/>
              <a:ea typeface="HG明朝E" panose="02020909000000000000" pitchFamily="17" charset="-128"/>
            </a:endParaRPr>
          </a:p>
          <a:p>
            <a:r>
              <a:rPr lang="ja-JP" altLang="en-US" sz="1400" dirty="0" smtClean="0">
                <a:solidFill>
                  <a:schemeClr val="tx1"/>
                </a:solidFill>
                <a:latin typeface="HG明朝E" panose="02020909000000000000" pitchFamily="17" charset="-128"/>
                <a:ea typeface="HG明朝E" panose="02020909000000000000" pitchFamily="17" charset="-128"/>
              </a:rPr>
              <a:t>　 </a:t>
            </a:r>
            <a:r>
              <a:rPr lang="en-US" altLang="ja-JP" sz="1400" dirty="0" smtClean="0">
                <a:solidFill>
                  <a:schemeClr val="tx1"/>
                </a:solidFill>
                <a:latin typeface="HG明朝E" panose="02020909000000000000" pitchFamily="17" charset="-128"/>
                <a:ea typeface="HG明朝E" panose="02020909000000000000" pitchFamily="17" charset="-128"/>
              </a:rPr>
              <a:t>※</a:t>
            </a:r>
            <a:r>
              <a:rPr lang="ja-JP" altLang="en-US" sz="1400" dirty="0">
                <a:solidFill>
                  <a:schemeClr val="tx1"/>
                </a:solidFill>
                <a:latin typeface="HG明朝E" panose="02020909000000000000" pitchFamily="17" charset="-128"/>
                <a:ea typeface="HG明朝E" panose="02020909000000000000" pitchFamily="17" charset="-128"/>
              </a:rPr>
              <a:t>お申し込み多数の場合</a:t>
            </a:r>
            <a:r>
              <a:rPr lang="ja-JP" altLang="en-US" sz="1400" dirty="0" smtClean="0">
                <a:solidFill>
                  <a:schemeClr val="tx1"/>
                </a:solidFill>
                <a:latin typeface="HG明朝E" panose="02020909000000000000" pitchFamily="17" charset="-128"/>
                <a:ea typeface="HG明朝E" panose="02020909000000000000" pitchFamily="17" charset="-128"/>
              </a:rPr>
              <a:t>は</a:t>
            </a:r>
            <a:r>
              <a:rPr lang="ja-JP" altLang="en-US" sz="1400" dirty="0">
                <a:solidFill>
                  <a:schemeClr val="tx1"/>
                </a:solidFill>
                <a:latin typeface="HG明朝E" panose="02020909000000000000" pitchFamily="17" charset="-128"/>
                <a:ea typeface="HG明朝E" panose="02020909000000000000" pitchFamily="17" charset="-128"/>
              </a:rPr>
              <a:t>調整</a:t>
            </a:r>
            <a:r>
              <a:rPr lang="ja-JP" altLang="en-US" sz="1400" dirty="0" smtClean="0">
                <a:solidFill>
                  <a:schemeClr val="tx1"/>
                </a:solidFill>
                <a:latin typeface="HG明朝E" panose="02020909000000000000" pitchFamily="17" charset="-128"/>
                <a:ea typeface="HG明朝E" panose="02020909000000000000" pitchFamily="17" charset="-128"/>
              </a:rPr>
              <a:t>させて</a:t>
            </a:r>
            <a:r>
              <a:rPr lang="ja-JP" altLang="en-US" sz="1400" dirty="0">
                <a:solidFill>
                  <a:schemeClr val="tx1"/>
                </a:solidFill>
                <a:latin typeface="HG明朝E" panose="02020909000000000000" pitchFamily="17" charset="-128"/>
                <a:ea typeface="HG明朝E" panose="02020909000000000000" pitchFamily="17" charset="-128"/>
              </a:rPr>
              <a:t>頂きます</a:t>
            </a:r>
            <a:r>
              <a:rPr lang="ja-JP" altLang="en-US" sz="1400" dirty="0" smtClean="0">
                <a:solidFill>
                  <a:schemeClr val="tx1"/>
                </a:solidFill>
                <a:latin typeface="HG明朝E" panose="02020909000000000000" pitchFamily="17" charset="-128"/>
                <a:ea typeface="HG明朝E" panose="02020909000000000000" pitchFamily="17" charset="-128"/>
              </a:rPr>
              <a:t>。</a:t>
            </a:r>
            <a:endParaRPr lang="en-US" altLang="ja-JP" sz="1400" dirty="0">
              <a:solidFill>
                <a:schemeClr val="tx1"/>
              </a:solidFill>
              <a:latin typeface="HG明朝E" panose="02020909000000000000" pitchFamily="17" charset="-128"/>
              <a:ea typeface="HG明朝E" panose="02020909000000000000" pitchFamily="17" charset="-128"/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125323" y="3671372"/>
            <a:ext cx="6603611" cy="15696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endParaRPr lang="en-US" altLang="ja-JP" sz="1200" dirty="0" smtClean="0">
              <a:solidFill>
                <a:schemeClr val="tx1"/>
              </a:solidFill>
              <a:latin typeface="HG明朝E" panose="02020909000000000000" pitchFamily="17" charset="-128"/>
              <a:ea typeface="HG明朝E" panose="02020909000000000000" pitchFamily="17" charset="-128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US" altLang="ja-JP" sz="1200" dirty="0" smtClean="0">
              <a:solidFill>
                <a:schemeClr val="tx1"/>
              </a:solidFill>
              <a:latin typeface="HG明朝E" panose="02020909000000000000" pitchFamily="17" charset="-128"/>
              <a:ea typeface="HG明朝E" panose="02020909000000000000" pitchFamily="17" charset="-128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US" altLang="ja-JP" sz="1200" dirty="0">
              <a:solidFill>
                <a:schemeClr val="tx1"/>
              </a:solidFill>
              <a:latin typeface="HG明朝E" panose="02020909000000000000" pitchFamily="17" charset="-128"/>
              <a:ea typeface="HG明朝E" panose="02020909000000000000" pitchFamily="17" charset="-128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US" altLang="ja-JP" sz="1200" dirty="0" smtClean="0">
              <a:solidFill>
                <a:schemeClr val="tx1"/>
              </a:solidFill>
              <a:latin typeface="HG明朝E" panose="02020909000000000000" pitchFamily="17" charset="-128"/>
              <a:ea typeface="HG明朝E" panose="02020909000000000000" pitchFamily="17" charset="-128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US" altLang="ja-JP" sz="1200" dirty="0">
              <a:solidFill>
                <a:schemeClr val="tx1"/>
              </a:solidFill>
              <a:latin typeface="HG明朝E" panose="02020909000000000000" pitchFamily="17" charset="-128"/>
              <a:ea typeface="HG明朝E" panose="02020909000000000000" pitchFamily="17" charset="-128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US" altLang="ja-JP" sz="1200" dirty="0" smtClean="0">
              <a:solidFill>
                <a:schemeClr val="tx1"/>
              </a:solidFill>
              <a:latin typeface="HG明朝E" panose="02020909000000000000" pitchFamily="17" charset="-128"/>
              <a:ea typeface="HG明朝E" panose="02020909000000000000" pitchFamily="17" charset="-128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US" altLang="ja-JP" sz="1200" dirty="0">
              <a:solidFill>
                <a:schemeClr val="tx1"/>
              </a:solidFill>
              <a:latin typeface="HG明朝E" panose="02020909000000000000" pitchFamily="17" charset="-128"/>
              <a:ea typeface="HG明朝E" panose="02020909000000000000" pitchFamily="17" charset="-128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US" altLang="ja-JP" sz="1200" dirty="0" smtClean="0">
              <a:solidFill>
                <a:schemeClr val="tx1"/>
              </a:solidFill>
              <a:latin typeface="HG明朝E" panose="02020909000000000000" pitchFamily="17" charset="-128"/>
              <a:ea typeface="HG明朝E" panose="02020909000000000000" pitchFamily="17" charset="-128"/>
            </a:endParaRPr>
          </a:p>
        </p:txBody>
      </p:sp>
      <p:sp>
        <p:nvSpPr>
          <p:cNvPr id="18" name="正方形/長方形 17"/>
          <p:cNvSpPr/>
          <p:nvPr/>
        </p:nvSpPr>
        <p:spPr>
          <a:xfrm>
            <a:off x="193742" y="-10633"/>
            <a:ext cx="6547626" cy="264687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r"/>
            <a:r>
              <a:rPr lang="ja-JP" altLang="en-US" sz="3600" b="1" cap="none" spc="0" dirty="0" smtClean="0">
                <a:ln w="6600">
                  <a:noFill/>
                  <a:prstDash val="solid"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明朝E" panose="02020900000000000000" pitchFamily="18" charset="-128"/>
                <a:ea typeface="HGP明朝E" panose="02020900000000000000" pitchFamily="18" charset="-128"/>
              </a:rPr>
              <a:t>愛媛県ものづくり企業</a:t>
            </a:r>
            <a:endParaRPr lang="en-US" altLang="ja-JP" sz="3600" b="1" dirty="0">
              <a:ln w="6600">
                <a:noFill/>
                <a:prstDash val="solid"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r>
              <a:rPr lang="ja-JP" altLang="en-US" sz="4400" b="1" u="sng" dirty="0" smtClean="0">
                <a:ln w="6600">
                  <a:noFill/>
                  <a:prstDash val="solid"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明朝E" panose="02020900000000000000" pitchFamily="18" charset="-128"/>
                <a:ea typeface="HGP明朝E" panose="02020900000000000000" pitchFamily="18" charset="-128"/>
              </a:rPr>
              <a:t>ベトナム・ホーチミン周辺</a:t>
            </a:r>
            <a:endParaRPr lang="en-US" altLang="ja-JP" sz="4400" b="1" u="sng" dirty="0" smtClean="0">
              <a:ln w="6600">
                <a:noFill/>
                <a:prstDash val="solid"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pPr algn="r"/>
            <a:r>
              <a:rPr lang="ja-JP" altLang="en-US" sz="4400" b="1" u="sng" dirty="0" smtClean="0">
                <a:ln w="6600">
                  <a:noFill/>
                  <a:prstDash val="solid"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明朝E" panose="02020900000000000000" pitchFamily="18" charset="-128"/>
                <a:ea typeface="HGP明朝E" panose="02020900000000000000" pitchFamily="18" charset="-128"/>
              </a:rPr>
              <a:t>訪問型ビジネスマッチング</a:t>
            </a:r>
            <a:endParaRPr lang="en-US" altLang="ja-JP" sz="4400" b="1" u="sng" dirty="0" smtClean="0">
              <a:ln w="6600">
                <a:noFill/>
                <a:prstDash val="solid"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pPr algn="r"/>
            <a:r>
              <a:rPr lang="ja-JP" altLang="en-US" sz="4200" b="1" dirty="0" smtClean="0">
                <a:ln w="6600">
                  <a:noFill/>
                  <a:prstDash val="solid"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明朝E" panose="02020900000000000000" pitchFamily="18" charset="-128"/>
                <a:ea typeface="HGP明朝E" panose="02020900000000000000" pitchFamily="18" charset="-128"/>
              </a:rPr>
              <a:t>参加者募集</a:t>
            </a:r>
            <a:endParaRPr lang="ja-JP" altLang="en-US" sz="4200" b="1" cap="none" spc="0" dirty="0">
              <a:ln w="6600">
                <a:noFill/>
                <a:prstDash val="solid"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明朝E" panose="02020900000000000000" pitchFamily="18" charset="-128"/>
              <a:ea typeface="HGP明朝E" panose="02020900000000000000" pitchFamily="18" charset="-128"/>
            </a:endParaRPr>
          </a:p>
        </p:txBody>
      </p:sp>
      <p:pic>
        <p:nvPicPr>
          <p:cNvPr id="25" name="図 2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22905" y="2128764"/>
            <a:ext cx="860515" cy="573676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9" name="テキスト ボックス 18"/>
          <p:cNvSpPr txBox="1"/>
          <p:nvPr/>
        </p:nvSpPr>
        <p:spPr>
          <a:xfrm>
            <a:off x="2698641" y="9506562"/>
            <a:ext cx="16466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b="1" dirty="0">
                <a:latin typeface="Meiryo UI" panose="020B0604030504040204" pitchFamily="50" charset="-128"/>
                <a:ea typeface="Meiryo UI" panose="020B0604030504040204" pitchFamily="50" charset="-128"/>
              </a:rPr>
              <a:t>主催： </a:t>
            </a:r>
            <a:r>
              <a:rPr lang="ja-JP" altLang="en-US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愛媛県</a:t>
            </a:r>
            <a:endParaRPr lang="ja-JP" altLang="en-US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254739" y="3584848"/>
            <a:ext cx="633882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ja-JP" altLang="en-US" sz="1700" dirty="0">
                <a:latin typeface="HG明朝E" panose="02020909000000000000" pitchFamily="17" charset="-128"/>
                <a:ea typeface="HG明朝E" panose="02020909000000000000" pitchFamily="17" charset="-128"/>
              </a:rPr>
              <a:t>愛媛県では</a:t>
            </a:r>
            <a:r>
              <a:rPr lang="ja-JP" altLang="en-US" sz="1700" dirty="0" smtClean="0">
                <a:latin typeface="HG明朝E" panose="02020909000000000000" pitchFamily="17" charset="-128"/>
                <a:ea typeface="HG明朝E" panose="02020909000000000000" pitchFamily="17" charset="-128"/>
              </a:rPr>
              <a:t>、県内</a:t>
            </a:r>
            <a:r>
              <a:rPr lang="ja-JP" altLang="en-US" sz="1700" dirty="0">
                <a:latin typeface="HG明朝E" panose="02020909000000000000" pitchFamily="17" charset="-128"/>
                <a:ea typeface="HG明朝E" panose="02020909000000000000" pitchFamily="17" charset="-128"/>
              </a:rPr>
              <a:t>のものづくり企業の海外でのビジネス展開を支援するため、</a:t>
            </a:r>
            <a:r>
              <a:rPr lang="ja-JP" altLang="en-US" sz="1700" dirty="0" smtClean="0">
                <a:latin typeface="HG明朝E" panose="02020909000000000000" pitchFamily="17" charset="-128"/>
                <a:ea typeface="HG明朝E" panose="02020909000000000000" pitchFamily="17" charset="-128"/>
              </a:rPr>
              <a:t>県内参加</a:t>
            </a:r>
            <a:r>
              <a:rPr lang="ja-JP" altLang="en-US" sz="1700" dirty="0">
                <a:latin typeface="HG明朝E" panose="02020909000000000000" pitchFamily="17" charset="-128"/>
                <a:ea typeface="HG明朝E" panose="02020909000000000000" pitchFamily="17" charset="-128"/>
              </a:rPr>
              <a:t>企業のニーズにマッチ</a:t>
            </a:r>
            <a:r>
              <a:rPr lang="ja-JP" altLang="en-US" sz="1700" dirty="0" smtClean="0">
                <a:latin typeface="HG明朝E" panose="02020909000000000000" pitchFamily="17" charset="-128"/>
                <a:ea typeface="HG明朝E" panose="02020909000000000000" pitchFamily="17" charset="-128"/>
              </a:rPr>
              <a:t>するホーチミン周辺</a:t>
            </a:r>
            <a:r>
              <a:rPr lang="ja-JP" altLang="en-US" sz="1700" dirty="0">
                <a:latin typeface="HG明朝E" panose="02020909000000000000" pitchFamily="17" charset="-128"/>
                <a:ea typeface="HG明朝E" panose="02020909000000000000" pitchFamily="17" charset="-128"/>
              </a:rPr>
              <a:t>現地企業を選定し</a:t>
            </a:r>
            <a:r>
              <a:rPr lang="ja-JP" altLang="en-US" sz="1700" dirty="0" smtClean="0">
                <a:latin typeface="HG明朝E" panose="02020909000000000000" pitchFamily="17" charset="-128"/>
                <a:ea typeface="HG明朝E" panose="02020909000000000000" pitchFamily="17" charset="-128"/>
              </a:rPr>
              <a:t>、訪問型の個別</a:t>
            </a:r>
            <a:r>
              <a:rPr lang="ja-JP" altLang="en-US" sz="1700" dirty="0">
                <a:latin typeface="HG明朝E" panose="02020909000000000000" pitchFamily="17" charset="-128"/>
                <a:ea typeface="HG明朝E" panose="02020909000000000000" pitchFamily="17" charset="-128"/>
              </a:rPr>
              <a:t>商談</a:t>
            </a:r>
            <a:r>
              <a:rPr lang="ja-JP" altLang="en-US" sz="1700" dirty="0" smtClean="0">
                <a:latin typeface="HG明朝E" panose="02020909000000000000" pitchFamily="17" charset="-128"/>
                <a:ea typeface="HG明朝E" panose="02020909000000000000" pitchFamily="17" charset="-128"/>
              </a:rPr>
              <a:t>を実施</a:t>
            </a:r>
            <a:r>
              <a:rPr lang="ja-JP" altLang="en-US" sz="1700" dirty="0">
                <a:latin typeface="HG明朝E" panose="02020909000000000000" pitchFamily="17" charset="-128"/>
                <a:ea typeface="HG明朝E" panose="02020909000000000000" pitchFamily="17" charset="-128"/>
              </a:rPr>
              <a:t>します</a:t>
            </a:r>
            <a:r>
              <a:rPr lang="ja-JP" altLang="en-US" sz="1700" dirty="0" smtClean="0">
                <a:latin typeface="HG明朝E" panose="02020909000000000000" pitchFamily="17" charset="-128"/>
                <a:ea typeface="HG明朝E" panose="02020909000000000000" pitchFamily="17" charset="-128"/>
              </a:rPr>
              <a:t>。</a:t>
            </a:r>
            <a:endParaRPr lang="en-US" altLang="ja-JP" sz="1700" dirty="0" smtClean="0">
              <a:latin typeface="HG明朝E" panose="02020909000000000000" pitchFamily="17" charset="-128"/>
              <a:ea typeface="HG明朝E" panose="02020909000000000000" pitchFamily="17" charset="-128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ja-JP" altLang="en-US" sz="1700" dirty="0" smtClean="0">
                <a:latin typeface="HG明朝E" panose="02020909000000000000" pitchFamily="17" charset="-128"/>
                <a:ea typeface="HG明朝E" panose="02020909000000000000" pitchFamily="17" charset="-128"/>
              </a:rPr>
              <a:t>海外</a:t>
            </a:r>
            <a:r>
              <a:rPr lang="ja-JP" altLang="en-US" sz="1700" dirty="0">
                <a:latin typeface="HG明朝E" panose="02020909000000000000" pitchFamily="17" charset="-128"/>
                <a:ea typeface="HG明朝E" panose="02020909000000000000" pitchFamily="17" charset="-128"/>
              </a:rPr>
              <a:t>への販路開拓や最新の現地事情・ビジネス環境の情報収集など</a:t>
            </a:r>
            <a:r>
              <a:rPr lang="ja-JP" altLang="en-US" sz="1700" dirty="0" smtClean="0">
                <a:latin typeface="HG明朝E" panose="02020909000000000000" pitchFamily="17" charset="-128"/>
                <a:ea typeface="HG明朝E" panose="02020909000000000000" pitchFamily="17" charset="-128"/>
              </a:rPr>
              <a:t>、御社の</a:t>
            </a:r>
            <a:r>
              <a:rPr lang="ja-JP" altLang="en-US" sz="1700" dirty="0">
                <a:latin typeface="HG明朝E" panose="02020909000000000000" pitchFamily="17" charset="-128"/>
                <a:ea typeface="HG明朝E" panose="02020909000000000000" pitchFamily="17" charset="-128"/>
              </a:rPr>
              <a:t>これからの海外展開に</a:t>
            </a:r>
            <a:r>
              <a:rPr lang="ja-JP" altLang="en-US" sz="1700" dirty="0" smtClean="0">
                <a:latin typeface="HG明朝E" panose="02020909000000000000" pitchFamily="17" charset="-128"/>
                <a:ea typeface="HG明朝E" panose="02020909000000000000" pitchFamily="17" charset="-128"/>
              </a:rPr>
              <a:t>向けて積極的</a:t>
            </a:r>
            <a:r>
              <a:rPr lang="ja-JP" altLang="en-US" sz="1700" dirty="0">
                <a:latin typeface="HG明朝E" panose="02020909000000000000" pitchFamily="17" charset="-128"/>
                <a:ea typeface="HG明朝E" panose="02020909000000000000" pitchFamily="17" charset="-128"/>
              </a:rPr>
              <a:t>にご活用ください</a:t>
            </a:r>
            <a:r>
              <a:rPr lang="ja-JP" altLang="en-US" sz="1700" dirty="0" smtClean="0">
                <a:latin typeface="HG明朝E" panose="02020909000000000000" pitchFamily="17" charset="-128"/>
                <a:ea typeface="HG明朝E" panose="02020909000000000000" pitchFamily="17" charset="-128"/>
              </a:rPr>
              <a:t>！</a:t>
            </a:r>
            <a:endParaRPr lang="en-US" altLang="ja-JP" sz="1700" dirty="0" smtClean="0">
              <a:latin typeface="HG明朝E" panose="02020909000000000000" pitchFamily="17" charset="-128"/>
              <a:ea typeface="HG明朝E" panose="02020909000000000000" pitchFamily="17" charset="-128"/>
            </a:endParaRPr>
          </a:p>
        </p:txBody>
      </p:sp>
      <p:pic>
        <p:nvPicPr>
          <p:cNvPr id="1028" name="Picture 4" descr="http://www.abysse.co.jp/world/flag/asia/flagimages/vn100.gif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6321" y="2118566"/>
            <a:ext cx="871213" cy="579005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www.lonelyplanet.com/maps/asia/vietnam/map_of_vietnam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5246" y="7657327"/>
            <a:ext cx="2462125" cy="18492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四角形吹き出し 22"/>
          <p:cNvSpPr/>
          <p:nvPr/>
        </p:nvSpPr>
        <p:spPr>
          <a:xfrm>
            <a:off x="4593985" y="8637035"/>
            <a:ext cx="1008112" cy="274916"/>
          </a:xfrm>
          <a:prstGeom prst="wedgeRectCallout">
            <a:avLst>
              <a:gd name="adj1" fmla="val 54746"/>
              <a:gd name="adj2" fmla="val 152168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kumimoji="1" lang="ja-JP" altLang="en-US" sz="1200" b="1" dirty="0" smtClean="0">
                <a:solidFill>
                  <a:schemeClr val="tx1"/>
                </a:solidFill>
                <a:latin typeface="HG明朝E" panose="02020909000000000000" pitchFamily="17" charset="-128"/>
                <a:ea typeface="HG明朝E" panose="02020909000000000000" pitchFamily="17" charset="-128"/>
              </a:rPr>
              <a:t>ホーチミン</a:t>
            </a:r>
            <a:endParaRPr kumimoji="1" lang="ja-JP" altLang="en-US" sz="1200" b="1" dirty="0">
              <a:solidFill>
                <a:schemeClr val="tx1"/>
              </a:solidFill>
              <a:latin typeface="HG明朝E" panose="02020909000000000000" pitchFamily="17" charset="-128"/>
              <a:ea typeface="HG明朝E" panose="02020909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2831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角丸四角形 8"/>
          <p:cNvSpPr/>
          <p:nvPr/>
        </p:nvSpPr>
        <p:spPr>
          <a:xfrm>
            <a:off x="221387" y="4312424"/>
            <a:ext cx="6416074" cy="5380507"/>
          </a:xfrm>
          <a:prstGeom prst="roundRect">
            <a:avLst>
              <a:gd name="adj" fmla="val 4441"/>
            </a:avLst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135106" y="176963"/>
            <a:ext cx="6172200" cy="590352"/>
          </a:xfrm>
        </p:spPr>
        <p:txBody>
          <a:bodyPr anchor="ctr"/>
          <a:lstStyle/>
          <a:p>
            <a:r>
              <a:rPr kumimoji="1" lang="ja-JP" altLang="en-US" dirty="0" smtClean="0">
                <a:latin typeface="HG明朝E" panose="02020909000000000000" pitchFamily="17" charset="-128"/>
                <a:ea typeface="HG明朝E" panose="02020909000000000000" pitchFamily="17" charset="-128"/>
              </a:rPr>
              <a:t>ベトナム・ホーチミンとは</a:t>
            </a:r>
            <a:endParaRPr kumimoji="1" lang="ja-JP" altLang="en-US" dirty="0">
              <a:latin typeface="HG明朝E" panose="02020909000000000000" pitchFamily="17" charset="-128"/>
              <a:ea typeface="HG明朝E" panose="02020909000000000000" pitchFamily="17" charset="-128"/>
            </a:endParaRPr>
          </a:p>
        </p:txBody>
      </p:sp>
      <p:cxnSp>
        <p:nvCxnSpPr>
          <p:cNvPr id="8" name="直線コネクタ 7"/>
          <p:cNvCxnSpPr/>
          <p:nvPr/>
        </p:nvCxnSpPr>
        <p:spPr>
          <a:xfrm>
            <a:off x="261071" y="736730"/>
            <a:ext cx="6416074" cy="0"/>
          </a:xfrm>
          <a:prstGeom prst="line">
            <a:avLst/>
          </a:prstGeom>
          <a:ln w="762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線コネクタ 6"/>
          <p:cNvCxnSpPr/>
          <p:nvPr/>
        </p:nvCxnSpPr>
        <p:spPr>
          <a:xfrm>
            <a:off x="259618" y="2984253"/>
            <a:ext cx="6416074" cy="0"/>
          </a:xfrm>
          <a:prstGeom prst="line">
            <a:avLst/>
          </a:prstGeom>
          <a:ln w="762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コネクタ 12"/>
          <p:cNvCxnSpPr/>
          <p:nvPr/>
        </p:nvCxnSpPr>
        <p:spPr>
          <a:xfrm>
            <a:off x="259618" y="8251964"/>
            <a:ext cx="6336705" cy="0"/>
          </a:xfrm>
          <a:prstGeom prst="line">
            <a:avLst/>
          </a:prstGeom>
          <a:ln w="5715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テキスト ボックス 15"/>
          <p:cNvSpPr txBox="1"/>
          <p:nvPr/>
        </p:nvSpPr>
        <p:spPr>
          <a:xfrm>
            <a:off x="332656" y="4312424"/>
            <a:ext cx="6192688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ja-JP" altLang="en-US" sz="2000" b="1" dirty="0" smtClean="0">
                <a:latin typeface="HG明朝E" panose="02020909000000000000" pitchFamily="17" charset="-128"/>
                <a:ea typeface="HG明朝E" panose="02020909000000000000" pitchFamily="17" charset="-128"/>
              </a:rPr>
              <a:t>お申込み</a:t>
            </a:r>
            <a:endParaRPr lang="en-US" altLang="ja-JP" sz="2000" b="1" dirty="0" smtClean="0">
              <a:latin typeface="HG明朝E" panose="02020909000000000000" pitchFamily="17" charset="-128"/>
              <a:ea typeface="HG明朝E" panose="02020909000000000000" pitchFamily="17" charset="-128"/>
            </a:endParaRPr>
          </a:p>
          <a:p>
            <a:pPr algn="ctr"/>
            <a:r>
              <a:rPr lang="ja-JP" altLang="en-US" sz="1400" dirty="0" smtClean="0">
                <a:latin typeface="HG明朝E" panose="02020909000000000000" pitchFamily="17" charset="-128"/>
                <a:ea typeface="HG明朝E" panose="02020909000000000000" pitchFamily="17" charset="-128"/>
              </a:rPr>
              <a:t>送信先</a:t>
            </a:r>
            <a:r>
              <a:rPr lang="en-US" altLang="ja-JP" sz="1400" dirty="0" smtClean="0">
                <a:latin typeface="HG明朝E" panose="02020909000000000000" pitchFamily="17" charset="-128"/>
                <a:ea typeface="HG明朝E" panose="02020909000000000000" pitchFamily="17" charset="-128"/>
              </a:rPr>
              <a:t>: </a:t>
            </a:r>
            <a:r>
              <a:rPr lang="ja-JP" altLang="en-US" sz="1400" dirty="0" smtClean="0">
                <a:latin typeface="HG明朝E" panose="02020909000000000000" pitchFamily="17" charset="-128"/>
                <a:ea typeface="HG明朝E" panose="02020909000000000000" pitchFamily="17" charset="-128"/>
              </a:rPr>
              <a:t>愛媛県 産業政策課 スゴ技グループ 宛て</a:t>
            </a:r>
            <a:endParaRPr lang="en-US" altLang="ja-JP" sz="1400" dirty="0">
              <a:latin typeface="HG明朝E" panose="02020909000000000000" pitchFamily="17" charset="-128"/>
              <a:ea typeface="HG明朝E" panose="02020909000000000000" pitchFamily="17" charset="-128"/>
            </a:endParaRPr>
          </a:p>
          <a:p>
            <a:pPr algn="ctr"/>
            <a:r>
              <a:rPr lang="ja-JP" altLang="en-US" sz="1400" dirty="0">
                <a:latin typeface="HG明朝E" panose="02020909000000000000" pitchFamily="17" charset="-128"/>
                <a:ea typeface="HG明朝E" panose="02020909000000000000" pitchFamily="17" charset="-128"/>
              </a:rPr>
              <a:t>　　</a:t>
            </a:r>
            <a:r>
              <a:rPr lang="en-US" altLang="ja-JP" sz="1400" dirty="0">
                <a:latin typeface="HG明朝E" panose="02020909000000000000" pitchFamily="17" charset="-128"/>
                <a:ea typeface="HG明朝E" panose="02020909000000000000" pitchFamily="17" charset="-128"/>
              </a:rPr>
              <a:t>Email: </a:t>
            </a:r>
            <a:r>
              <a:rPr lang="en-GB" altLang="ja-JP" sz="1400" dirty="0" smtClean="0">
                <a:solidFill>
                  <a:srgbClr val="0000FF"/>
                </a:solidFill>
                <a:latin typeface="HG明朝E" panose="02020909000000000000" pitchFamily="17" charset="-128"/>
                <a:ea typeface="HG明朝E" panose="02020909000000000000" pitchFamily="17" charset="-128"/>
              </a:rPr>
              <a:t>sangyoseisaku@pref.ehime.lg.jp</a:t>
            </a:r>
            <a:r>
              <a:rPr lang="en-US" altLang="ja-JP" sz="1400" dirty="0" smtClean="0">
                <a:latin typeface="HG明朝E" panose="02020909000000000000" pitchFamily="17" charset="-128"/>
                <a:ea typeface="HG明朝E" panose="02020909000000000000" pitchFamily="17" charset="-128"/>
              </a:rPr>
              <a:t> </a:t>
            </a:r>
            <a:r>
              <a:rPr lang="ja-JP" altLang="en-US" sz="1400" dirty="0">
                <a:latin typeface="HG明朝E" panose="02020909000000000000" pitchFamily="17" charset="-128"/>
                <a:ea typeface="HG明朝E" panose="02020909000000000000" pitchFamily="17" charset="-128"/>
              </a:rPr>
              <a:t>又</a:t>
            </a:r>
            <a:r>
              <a:rPr lang="ja-JP" altLang="en-US" sz="1400" dirty="0" smtClean="0">
                <a:latin typeface="HG明朝E" panose="02020909000000000000" pitchFamily="17" charset="-128"/>
                <a:ea typeface="HG明朝E" panose="02020909000000000000" pitchFamily="17" charset="-128"/>
              </a:rPr>
              <a:t>は </a:t>
            </a:r>
            <a:r>
              <a:rPr lang="en-US" altLang="ja-JP" sz="1400" dirty="0" smtClean="0">
                <a:latin typeface="HG明朝E" panose="02020909000000000000" pitchFamily="17" charset="-128"/>
                <a:ea typeface="HG明朝E" panose="02020909000000000000" pitchFamily="17" charset="-128"/>
              </a:rPr>
              <a:t>Fax</a:t>
            </a:r>
            <a:r>
              <a:rPr lang="en-US" altLang="ja-JP" sz="1400" dirty="0">
                <a:latin typeface="HG明朝E" panose="02020909000000000000" pitchFamily="17" charset="-128"/>
                <a:ea typeface="HG明朝E" panose="02020909000000000000" pitchFamily="17" charset="-128"/>
              </a:rPr>
              <a:t>: </a:t>
            </a:r>
            <a:r>
              <a:rPr lang="en-US" altLang="ja-JP" sz="1400" dirty="0" smtClean="0">
                <a:latin typeface="HG明朝E" panose="02020909000000000000" pitchFamily="17" charset="-128"/>
                <a:ea typeface="HG明朝E" panose="02020909000000000000" pitchFamily="17" charset="-128"/>
              </a:rPr>
              <a:t>089-912-2259</a:t>
            </a:r>
            <a:endParaRPr lang="en-US" altLang="ja-JP" sz="1400" dirty="0">
              <a:latin typeface="HG明朝E" panose="02020909000000000000" pitchFamily="17" charset="-128"/>
              <a:ea typeface="HG明朝E" panose="02020909000000000000" pitchFamily="17" charset="-128"/>
            </a:endParaRPr>
          </a:p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en-US" altLang="ja-JP" sz="1400" u="sng" dirty="0" smtClean="0">
                <a:solidFill>
                  <a:srgbClr val="FF0000"/>
                </a:solidFill>
                <a:latin typeface="HG明朝E" panose="02020909000000000000" pitchFamily="17" charset="-128"/>
                <a:ea typeface="HG明朝E" panose="02020909000000000000" pitchFamily="17" charset="-128"/>
              </a:rPr>
              <a:t>2019</a:t>
            </a:r>
            <a:r>
              <a:rPr lang="ja-JP" altLang="en-US" sz="1400" u="sng" dirty="0" smtClean="0">
                <a:solidFill>
                  <a:srgbClr val="FF0000"/>
                </a:solidFill>
                <a:latin typeface="HG明朝E" panose="02020909000000000000" pitchFamily="17" charset="-128"/>
                <a:ea typeface="HG明朝E" panose="02020909000000000000" pitchFamily="17" charset="-128"/>
              </a:rPr>
              <a:t>年 </a:t>
            </a:r>
            <a:r>
              <a:rPr lang="en-US" altLang="ja-JP" sz="1400" u="sng" dirty="0">
                <a:solidFill>
                  <a:srgbClr val="FF0000"/>
                </a:solidFill>
                <a:latin typeface="HG明朝E" panose="02020909000000000000" pitchFamily="17" charset="-128"/>
                <a:ea typeface="HG明朝E" panose="02020909000000000000" pitchFamily="17" charset="-128"/>
              </a:rPr>
              <a:t>6</a:t>
            </a:r>
            <a:r>
              <a:rPr lang="ja-JP" altLang="en-US" sz="1400" u="sng" dirty="0" smtClean="0">
                <a:solidFill>
                  <a:srgbClr val="FF0000"/>
                </a:solidFill>
                <a:latin typeface="HG明朝E" panose="02020909000000000000" pitchFamily="17" charset="-128"/>
                <a:ea typeface="HG明朝E" panose="02020909000000000000" pitchFamily="17" charset="-128"/>
              </a:rPr>
              <a:t>月 </a:t>
            </a:r>
            <a:r>
              <a:rPr lang="en-US" altLang="ja-JP" sz="1400" u="sng" dirty="0" smtClean="0">
                <a:solidFill>
                  <a:srgbClr val="FF0000"/>
                </a:solidFill>
                <a:latin typeface="HG明朝E" panose="02020909000000000000" pitchFamily="17" charset="-128"/>
                <a:ea typeface="HG明朝E" panose="02020909000000000000" pitchFamily="17" charset="-128"/>
              </a:rPr>
              <a:t>1</a:t>
            </a:r>
            <a:r>
              <a:rPr lang="en-US" altLang="ja-JP" sz="1400" u="sng" dirty="0">
                <a:solidFill>
                  <a:srgbClr val="FF0000"/>
                </a:solidFill>
                <a:latin typeface="HG明朝E" panose="02020909000000000000" pitchFamily="17" charset="-128"/>
                <a:ea typeface="HG明朝E" panose="02020909000000000000" pitchFamily="17" charset="-128"/>
              </a:rPr>
              <a:t>4</a:t>
            </a:r>
            <a:r>
              <a:rPr lang="ja-JP" altLang="en-US" sz="1400" u="sng" dirty="0" smtClean="0">
                <a:solidFill>
                  <a:srgbClr val="FF0000"/>
                </a:solidFill>
                <a:latin typeface="HG明朝E" panose="02020909000000000000" pitchFamily="17" charset="-128"/>
                <a:ea typeface="HG明朝E" panose="02020909000000000000" pitchFamily="17" charset="-128"/>
              </a:rPr>
              <a:t>日（金）</a:t>
            </a:r>
            <a:r>
              <a:rPr lang="ja-JP" altLang="en-US" sz="1400" dirty="0" smtClean="0">
                <a:latin typeface="HG明朝E" panose="02020909000000000000" pitchFamily="17" charset="-128"/>
                <a:ea typeface="HG明朝E" panose="02020909000000000000" pitchFamily="17" charset="-128"/>
              </a:rPr>
              <a:t>一次締切</a:t>
            </a:r>
            <a:endParaRPr lang="ja-JP" altLang="en-US" sz="1200" dirty="0">
              <a:latin typeface="HG明朝E" panose="02020909000000000000" pitchFamily="17" charset="-128"/>
              <a:ea typeface="HG明朝E" panose="02020909000000000000" pitchFamily="17" charset="-128"/>
            </a:endParaRPr>
          </a:p>
          <a:p>
            <a:pPr marL="180975" lvl="1">
              <a:lnSpc>
                <a:spcPct val="150000"/>
              </a:lnSpc>
              <a:tabLst>
                <a:tab pos="180975" algn="l"/>
              </a:tabLst>
            </a:pPr>
            <a:r>
              <a:rPr kumimoji="1" lang="ja-JP" altLang="en-US" sz="1400" dirty="0" smtClean="0">
                <a:latin typeface="HG明朝E" panose="02020909000000000000" pitchFamily="17" charset="-128"/>
                <a:ea typeface="HG明朝E" panose="02020909000000000000" pitchFamily="17" charset="-128"/>
              </a:rPr>
              <a:t>会社名 </a:t>
            </a:r>
            <a:r>
              <a:rPr lang="en-US" altLang="ja-JP" sz="1400" dirty="0">
                <a:latin typeface="HG明朝E" panose="02020909000000000000" pitchFamily="17" charset="-128"/>
                <a:ea typeface="HG明朝E" panose="02020909000000000000" pitchFamily="17" charset="-128"/>
              </a:rPr>
              <a:t>_ _ _ _ _ _ _ _ _ _ _ _ _ _ _ _ _ _ _ _ _ _ _ _ </a:t>
            </a:r>
            <a:r>
              <a:rPr lang="en-US" altLang="ja-JP" sz="1400" dirty="0" smtClean="0">
                <a:latin typeface="HG明朝E" panose="02020909000000000000" pitchFamily="17" charset="-128"/>
                <a:ea typeface="HG明朝E" panose="02020909000000000000" pitchFamily="17" charset="-128"/>
              </a:rPr>
              <a:t>_ _ _ _ </a:t>
            </a:r>
            <a:endParaRPr kumimoji="1" lang="en-US" altLang="ja-JP" sz="1400" dirty="0" smtClean="0">
              <a:latin typeface="HG明朝E" panose="02020909000000000000" pitchFamily="17" charset="-128"/>
              <a:ea typeface="HG明朝E" panose="02020909000000000000" pitchFamily="17" charset="-128"/>
            </a:endParaRPr>
          </a:p>
          <a:p>
            <a:pPr marL="180975" lvl="1">
              <a:lnSpc>
                <a:spcPct val="150000"/>
              </a:lnSpc>
              <a:tabLst>
                <a:tab pos="180975" algn="l"/>
              </a:tabLst>
            </a:pPr>
            <a:r>
              <a:rPr lang="ja-JP" altLang="en-US" sz="1400" dirty="0">
                <a:latin typeface="HG明朝E" panose="02020909000000000000" pitchFamily="17" charset="-128"/>
                <a:ea typeface="HG明朝E" panose="02020909000000000000" pitchFamily="17" charset="-128"/>
              </a:rPr>
              <a:t>参加者 </a:t>
            </a:r>
            <a:r>
              <a:rPr lang="ja-JP" altLang="en-US" sz="1400" dirty="0" smtClean="0">
                <a:latin typeface="HG明朝E" panose="02020909000000000000" pitchFamily="17" charset="-128"/>
                <a:ea typeface="HG明朝E" panose="02020909000000000000" pitchFamily="17" charset="-128"/>
              </a:rPr>
              <a:t>役職　</a:t>
            </a:r>
            <a:r>
              <a:rPr lang="en-US" altLang="ja-JP" sz="1400" dirty="0" smtClean="0">
                <a:latin typeface="HG明朝E" panose="02020909000000000000" pitchFamily="17" charset="-128"/>
                <a:ea typeface="HG明朝E" panose="02020909000000000000" pitchFamily="17" charset="-128"/>
              </a:rPr>
              <a:t>_ </a:t>
            </a:r>
            <a:r>
              <a:rPr lang="en-US" altLang="ja-JP" sz="1400" dirty="0">
                <a:latin typeface="HG明朝E" panose="02020909000000000000" pitchFamily="17" charset="-128"/>
                <a:ea typeface="HG明朝E" panose="02020909000000000000" pitchFamily="17" charset="-128"/>
              </a:rPr>
              <a:t>_ _ _ _ _ _ _ _ </a:t>
            </a:r>
            <a:r>
              <a:rPr lang="en-US" altLang="ja-JP" sz="1400" dirty="0" smtClean="0">
                <a:latin typeface="HG明朝E" panose="02020909000000000000" pitchFamily="17" charset="-128"/>
                <a:ea typeface="HG明朝E" panose="02020909000000000000" pitchFamily="17" charset="-128"/>
              </a:rPr>
              <a:t>_ </a:t>
            </a:r>
            <a:r>
              <a:rPr lang="en-US" altLang="ja-JP" sz="1400" dirty="0">
                <a:latin typeface="HG明朝E" panose="02020909000000000000" pitchFamily="17" charset="-128"/>
                <a:ea typeface="HG明朝E" panose="02020909000000000000" pitchFamily="17" charset="-128"/>
              </a:rPr>
              <a:t>_ _ _ _ _ _ _ </a:t>
            </a:r>
            <a:r>
              <a:rPr lang="en-US" altLang="ja-JP" sz="1400" dirty="0" smtClean="0">
                <a:latin typeface="HG明朝E" panose="02020909000000000000" pitchFamily="17" charset="-128"/>
                <a:ea typeface="HG明朝E" panose="02020909000000000000" pitchFamily="17" charset="-128"/>
              </a:rPr>
              <a:t>_ _ _ _ _ _ _ _ </a:t>
            </a:r>
            <a:endParaRPr lang="en-US" altLang="ja-JP" sz="1400" dirty="0">
              <a:latin typeface="HG明朝E" panose="02020909000000000000" pitchFamily="17" charset="-128"/>
              <a:ea typeface="HG明朝E" panose="02020909000000000000" pitchFamily="17" charset="-128"/>
            </a:endParaRPr>
          </a:p>
          <a:p>
            <a:pPr marL="180975" lvl="1">
              <a:lnSpc>
                <a:spcPct val="150000"/>
              </a:lnSpc>
              <a:tabLst>
                <a:tab pos="180975" algn="l"/>
              </a:tabLst>
            </a:pPr>
            <a:r>
              <a:rPr lang="ja-JP" altLang="en-US" sz="1400" dirty="0">
                <a:latin typeface="HG明朝E" panose="02020909000000000000" pitchFamily="17" charset="-128"/>
                <a:ea typeface="HG明朝E" panose="02020909000000000000" pitchFamily="17" charset="-128"/>
              </a:rPr>
              <a:t>参加者 </a:t>
            </a:r>
            <a:r>
              <a:rPr lang="ja-JP" altLang="en-US" sz="1400" dirty="0" smtClean="0">
                <a:latin typeface="HG明朝E" panose="02020909000000000000" pitchFamily="17" charset="-128"/>
                <a:ea typeface="HG明朝E" panose="02020909000000000000" pitchFamily="17" charset="-128"/>
              </a:rPr>
              <a:t>名前</a:t>
            </a:r>
            <a:r>
              <a:rPr lang="ja-JP" altLang="en-US" sz="1400" dirty="0">
                <a:latin typeface="HG明朝E" panose="02020909000000000000" pitchFamily="17" charset="-128"/>
                <a:ea typeface="HG明朝E" panose="02020909000000000000" pitchFamily="17" charset="-128"/>
              </a:rPr>
              <a:t>　</a:t>
            </a:r>
            <a:r>
              <a:rPr lang="en-US" altLang="ja-JP" sz="1400" dirty="0" smtClean="0">
                <a:latin typeface="HG明朝E" panose="02020909000000000000" pitchFamily="17" charset="-128"/>
                <a:ea typeface="HG明朝E" panose="02020909000000000000" pitchFamily="17" charset="-128"/>
              </a:rPr>
              <a:t>_ </a:t>
            </a:r>
            <a:r>
              <a:rPr lang="en-US" altLang="ja-JP" sz="1400" dirty="0">
                <a:latin typeface="HG明朝E" panose="02020909000000000000" pitchFamily="17" charset="-128"/>
                <a:ea typeface="HG明朝E" panose="02020909000000000000" pitchFamily="17" charset="-128"/>
              </a:rPr>
              <a:t>_ _ _ _ _ _ _ _ _ _ _ _ _ _ _ _ _ _ _ _ _ _ </a:t>
            </a:r>
            <a:r>
              <a:rPr lang="en-US" altLang="ja-JP" sz="1400" dirty="0" smtClean="0">
                <a:latin typeface="HG明朝E" panose="02020909000000000000" pitchFamily="17" charset="-128"/>
                <a:ea typeface="HG明朝E" panose="02020909000000000000" pitchFamily="17" charset="-128"/>
              </a:rPr>
              <a:t>_ _</a:t>
            </a:r>
            <a:endParaRPr lang="en-US" altLang="ja-JP" sz="1400" dirty="0">
              <a:latin typeface="HG明朝E" panose="02020909000000000000" pitchFamily="17" charset="-128"/>
              <a:ea typeface="HG明朝E" panose="02020909000000000000" pitchFamily="17" charset="-128"/>
            </a:endParaRPr>
          </a:p>
          <a:p>
            <a:pPr marL="180975" lvl="1">
              <a:lnSpc>
                <a:spcPct val="150000"/>
              </a:lnSpc>
              <a:tabLst>
                <a:tab pos="180975" algn="l"/>
              </a:tabLst>
            </a:pPr>
            <a:r>
              <a:rPr lang="ja-JP" altLang="en-US" sz="1400" dirty="0">
                <a:latin typeface="HG明朝E" panose="02020909000000000000" pitchFamily="17" charset="-128"/>
                <a:ea typeface="HG明朝E" panose="02020909000000000000" pitchFamily="17" charset="-128"/>
              </a:rPr>
              <a:t>電話番号 </a:t>
            </a:r>
            <a:r>
              <a:rPr lang="en-US" altLang="ja-JP" sz="1400" dirty="0">
                <a:latin typeface="HG明朝E" panose="02020909000000000000" pitchFamily="17" charset="-128"/>
                <a:ea typeface="HG明朝E" panose="02020909000000000000" pitchFamily="17" charset="-128"/>
              </a:rPr>
              <a:t>_ _ _ _ _ _ _ _ </a:t>
            </a:r>
            <a:r>
              <a:rPr lang="en-US" altLang="ja-JP" sz="1400" dirty="0" smtClean="0">
                <a:latin typeface="HG明朝E" panose="02020909000000000000" pitchFamily="17" charset="-128"/>
                <a:ea typeface="HG明朝E" panose="02020909000000000000" pitchFamily="17" charset="-128"/>
              </a:rPr>
              <a:t>_ </a:t>
            </a:r>
            <a:r>
              <a:rPr lang="en-US" altLang="ja-JP" sz="1400" dirty="0">
                <a:latin typeface="HG明朝E" panose="02020909000000000000" pitchFamily="17" charset="-128"/>
                <a:ea typeface="HG明朝E" panose="02020909000000000000" pitchFamily="17" charset="-128"/>
              </a:rPr>
              <a:t>_ _ </a:t>
            </a:r>
            <a:r>
              <a:rPr lang="en-US" altLang="ja-JP" sz="1400" dirty="0" smtClean="0">
                <a:latin typeface="HG明朝E" panose="02020909000000000000" pitchFamily="17" charset="-128"/>
                <a:ea typeface="HG明朝E" panose="02020909000000000000" pitchFamily="17" charset="-128"/>
              </a:rPr>
              <a:t>E-mail</a:t>
            </a:r>
            <a:r>
              <a:rPr lang="en-US" altLang="ja-JP" sz="1400" dirty="0">
                <a:latin typeface="HG明朝E" panose="02020909000000000000" pitchFamily="17" charset="-128"/>
                <a:ea typeface="HG明朝E" panose="02020909000000000000" pitchFamily="17" charset="-128"/>
              </a:rPr>
              <a:t>_ _ _ _ _ _ _ _ _ _ _ </a:t>
            </a:r>
            <a:r>
              <a:rPr lang="en-US" altLang="ja-JP" sz="1400" dirty="0" smtClean="0">
                <a:latin typeface="HG明朝E" panose="02020909000000000000" pitchFamily="17" charset="-128"/>
                <a:ea typeface="HG明朝E" panose="02020909000000000000" pitchFamily="17" charset="-128"/>
              </a:rPr>
              <a:t>_ _ </a:t>
            </a:r>
            <a:endParaRPr lang="en-US" altLang="ja-JP" sz="1400" dirty="0">
              <a:latin typeface="HG明朝E" panose="02020909000000000000" pitchFamily="17" charset="-128"/>
              <a:ea typeface="HG明朝E" panose="02020909000000000000" pitchFamily="17" charset="-128"/>
            </a:endParaRPr>
          </a:p>
          <a:p>
            <a:pPr marL="180975" lvl="1">
              <a:lnSpc>
                <a:spcPct val="150000"/>
              </a:lnSpc>
              <a:tabLst>
                <a:tab pos="180975" algn="l"/>
              </a:tabLst>
            </a:pPr>
            <a:r>
              <a:rPr lang="ja-JP" altLang="en-US" sz="1400" dirty="0" smtClean="0">
                <a:latin typeface="HG明朝E" panose="02020909000000000000" pitchFamily="17" charset="-128"/>
                <a:ea typeface="HG明朝E" panose="02020909000000000000" pitchFamily="17" charset="-128"/>
              </a:rPr>
              <a:t>希望</a:t>
            </a:r>
            <a:r>
              <a:rPr lang="ja-JP" altLang="en-US" sz="1400" dirty="0">
                <a:latin typeface="HG明朝E" panose="02020909000000000000" pitchFamily="17" charset="-128"/>
                <a:ea typeface="HG明朝E" panose="02020909000000000000" pitchFamily="17" charset="-128"/>
              </a:rPr>
              <a:t>日程</a:t>
            </a:r>
            <a:r>
              <a:rPr lang="ja-JP" altLang="en-US" sz="1400" dirty="0" smtClean="0">
                <a:latin typeface="HG明朝E" panose="02020909000000000000" pitchFamily="17" charset="-128"/>
                <a:ea typeface="HG明朝E" panose="02020909000000000000" pitchFamily="17" charset="-128"/>
              </a:rPr>
              <a:t> </a:t>
            </a:r>
            <a:r>
              <a:rPr lang="en-US" altLang="ja-JP" sz="1400" dirty="0">
                <a:latin typeface="HG明朝E" panose="02020909000000000000" pitchFamily="17" charset="-128"/>
                <a:ea typeface="HG明朝E" panose="02020909000000000000" pitchFamily="17" charset="-128"/>
              </a:rPr>
              <a:t>_ </a:t>
            </a:r>
            <a:r>
              <a:rPr lang="en-US" altLang="ja-JP" sz="1400" dirty="0" smtClean="0">
                <a:latin typeface="HG明朝E" panose="02020909000000000000" pitchFamily="17" charset="-128"/>
                <a:ea typeface="HG明朝E" panose="02020909000000000000" pitchFamily="17" charset="-128"/>
              </a:rPr>
              <a:t>_ </a:t>
            </a:r>
            <a:r>
              <a:rPr lang="en-US" altLang="ja-JP" sz="1400" dirty="0">
                <a:latin typeface="HG明朝E" panose="02020909000000000000" pitchFamily="17" charset="-128"/>
                <a:ea typeface="HG明朝E" panose="02020909000000000000" pitchFamily="17" charset="-128"/>
              </a:rPr>
              <a:t>_ _ _ _ _ _ _ _ _ _ _ _ _ _ _ _ _ _ _ _ </a:t>
            </a:r>
            <a:r>
              <a:rPr lang="en-US" altLang="ja-JP" sz="1400" dirty="0" smtClean="0">
                <a:latin typeface="HG明朝E" panose="02020909000000000000" pitchFamily="17" charset="-128"/>
                <a:ea typeface="HG明朝E" panose="02020909000000000000" pitchFamily="17" charset="-128"/>
              </a:rPr>
              <a:t>_ _ _ _ _</a:t>
            </a:r>
            <a:endParaRPr lang="en-US" altLang="ja-JP" sz="1400" dirty="0">
              <a:latin typeface="HG明朝E" panose="02020909000000000000" pitchFamily="17" charset="-128"/>
              <a:ea typeface="HG明朝E" panose="02020909000000000000" pitchFamily="17" charset="-128"/>
            </a:endParaRPr>
          </a:p>
          <a:p>
            <a:pPr marL="180975" lvl="1">
              <a:lnSpc>
                <a:spcPct val="150000"/>
              </a:lnSpc>
              <a:tabLst>
                <a:tab pos="180975" algn="l"/>
              </a:tabLst>
            </a:pPr>
            <a:r>
              <a:rPr lang="ja-JP" altLang="en-US" sz="1400" dirty="0" smtClean="0">
                <a:latin typeface="HG明朝E" panose="02020909000000000000" pitchFamily="17" charset="-128"/>
                <a:ea typeface="HG明朝E" panose="02020909000000000000" pitchFamily="17" charset="-128"/>
              </a:rPr>
              <a:t>主要技術・製品</a:t>
            </a:r>
            <a:r>
              <a:rPr lang="en-US" altLang="ja-JP" sz="1400" dirty="0" smtClean="0">
                <a:latin typeface="HG明朝E" panose="02020909000000000000" pitchFamily="17" charset="-128"/>
                <a:ea typeface="HG明朝E" panose="02020909000000000000" pitchFamily="17" charset="-128"/>
              </a:rPr>
              <a:t> </a:t>
            </a:r>
            <a:r>
              <a:rPr lang="en-US" altLang="ja-JP" sz="1400" dirty="0">
                <a:latin typeface="HG明朝E" panose="02020909000000000000" pitchFamily="17" charset="-128"/>
                <a:ea typeface="HG明朝E" panose="02020909000000000000" pitchFamily="17" charset="-128"/>
              </a:rPr>
              <a:t>_ _ _ _ _ _ _ _ _ _ _ _ _ _ _ _ _ _ _ _ _ </a:t>
            </a:r>
            <a:r>
              <a:rPr lang="en-US" altLang="ja-JP" sz="1400" dirty="0" smtClean="0">
                <a:latin typeface="HG明朝E" panose="02020909000000000000" pitchFamily="17" charset="-128"/>
                <a:ea typeface="HG明朝E" panose="02020909000000000000" pitchFamily="17" charset="-128"/>
              </a:rPr>
              <a:t>_ _ _</a:t>
            </a:r>
          </a:p>
          <a:p>
            <a:pPr marL="180975" lvl="1">
              <a:lnSpc>
                <a:spcPct val="150000"/>
              </a:lnSpc>
              <a:tabLst>
                <a:tab pos="180975" algn="l"/>
              </a:tabLst>
            </a:pPr>
            <a:r>
              <a:rPr lang="ja-JP" altLang="en-US" sz="1400" dirty="0" smtClean="0">
                <a:latin typeface="HG明朝E" panose="02020909000000000000" pitchFamily="17" charset="-128"/>
                <a:ea typeface="HG明朝E" panose="02020909000000000000" pitchFamily="17" charset="-128"/>
              </a:rPr>
              <a:t>参加目的 </a:t>
            </a:r>
            <a:r>
              <a:rPr kumimoji="1" lang="en-US" altLang="ja-JP" sz="1400" dirty="0" smtClean="0">
                <a:latin typeface="HG明朝E" panose="02020909000000000000" pitchFamily="17" charset="-128"/>
                <a:ea typeface="HG明朝E" panose="02020909000000000000" pitchFamily="17" charset="-128"/>
              </a:rPr>
              <a:t>_ _ _ _ _ _ _ _ _ _ _ _ _ _ _ _ _ _ _ _ _ </a:t>
            </a:r>
            <a:r>
              <a:rPr lang="en-US" altLang="ja-JP" sz="1400" dirty="0" smtClean="0">
                <a:latin typeface="HG明朝E" panose="02020909000000000000" pitchFamily="17" charset="-128"/>
                <a:ea typeface="HG明朝E" panose="02020909000000000000" pitchFamily="17" charset="-128"/>
              </a:rPr>
              <a:t>_ </a:t>
            </a:r>
            <a:r>
              <a:rPr lang="en-US" altLang="ja-JP" sz="1400" dirty="0">
                <a:latin typeface="HG明朝E" panose="02020909000000000000" pitchFamily="17" charset="-128"/>
                <a:ea typeface="HG明朝E" panose="02020909000000000000" pitchFamily="17" charset="-128"/>
              </a:rPr>
              <a:t>_ _ _ _ _ </a:t>
            </a:r>
            <a:endParaRPr lang="en-US" altLang="ja-JP" sz="1400" dirty="0" smtClean="0">
              <a:latin typeface="HG明朝E" panose="02020909000000000000" pitchFamily="17" charset="-128"/>
              <a:ea typeface="HG明朝E" panose="02020909000000000000" pitchFamily="17" charset="-128"/>
            </a:endParaRPr>
          </a:p>
          <a:p>
            <a:pPr marL="180975" lvl="1">
              <a:lnSpc>
                <a:spcPct val="150000"/>
              </a:lnSpc>
              <a:tabLst>
                <a:tab pos="180975" algn="l"/>
              </a:tabLst>
            </a:pPr>
            <a:r>
              <a:rPr lang="en-US" altLang="ja-JP" sz="1400" dirty="0">
                <a:latin typeface="HG明朝E" panose="02020909000000000000" pitchFamily="17" charset="-128"/>
                <a:ea typeface="HG明朝E" panose="02020909000000000000" pitchFamily="17" charset="-128"/>
              </a:rPr>
              <a:t> </a:t>
            </a:r>
            <a:r>
              <a:rPr lang="en-US" altLang="ja-JP" sz="1400" dirty="0" smtClean="0">
                <a:latin typeface="HG明朝E" panose="02020909000000000000" pitchFamily="17" charset="-128"/>
                <a:ea typeface="HG明朝E" panose="02020909000000000000" pitchFamily="17" charset="-128"/>
              </a:rPr>
              <a:t>        _ </a:t>
            </a:r>
            <a:r>
              <a:rPr lang="en-US" altLang="ja-JP" sz="1400" dirty="0">
                <a:latin typeface="HG明朝E" panose="02020909000000000000" pitchFamily="17" charset="-128"/>
                <a:ea typeface="HG明朝E" panose="02020909000000000000" pitchFamily="17" charset="-128"/>
              </a:rPr>
              <a:t>_ _ _ _ _ _ _ _ _ _ _ _ _ _ _ _ _ _ _ </a:t>
            </a:r>
            <a:r>
              <a:rPr lang="en-US" altLang="ja-JP" sz="1400" dirty="0" smtClean="0">
                <a:latin typeface="HG明朝E" panose="02020909000000000000" pitchFamily="17" charset="-128"/>
                <a:ea typeface="HG明朝E" panose="02020909000000000000" pitchFamily="17" charset="-128"/>
              </a:rPr>
              <a:t>_ _ _ _ _ _ _ _ </a:t>
            </a:r>
            <a:endParaRPr kumimoji="1" lang="en-US" altLang="ja-JP" sz="1400" dirty="0" smtClean="0">
              <a:latin typeface="HG明朝E" panose="02020909000000000000" pitchFamily="17" charset="-128"/>
              <a:ea typeface="HG明朝E" panose="02020909000000000000" pitchFamily="17" charset="-128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460904" y="8289756"/>
            <a:ext cx="5934132" cy="1046440"/>
          </a:xfrm>
          <a:prstGeom prst="rect">
            <a:avLst/>
          </a:prstGeom>
        </p:spPr>
        <p:txBody>
          <a:bodyPr wrap="square" lIns="36000" rIns="3600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ja-JP" altLang="en-US" sz="1600" dirty="0" smtClean="0">
                <a:latin typeface="HG明朝E" panose="02020909000000000000" pitchFamily="17" charset="-128"/>
                <a:ea typeface="HG明朝E" panose="02020909000000000000" pitchFamily="17" charset="-128"/>
              </a:rPr>
              <a:t>お問い合わせ先</a:t>
            </a:r>
            <a:endParaRPr lang="en-US" altLang="ja-JP" sz="1600" dirty="0" smtClean="0">
              <a:latin typeface="HG明朝E" panose="02020909000000000000" pitchFamily="17" charset="-128"/>
              <a:ea typeface="HG明朝E" panose="02020909000000000000" pitchFamily="17" charset="-128"/>
            </a:endParaRPr>
          </a:p>
          <a:p>
            <a:pPr marL="712788"/>
            <a:r>
              <a:rPr lang="ja-JP" altLang="en-US" sz="1200" dirty="0" smtClean="0">
                <a:latin typeface="HG明朝E" panose="02020909000000000000" pitchFamily="17" charset="-128"/>
                <a:ea typeface="HG明朝E" panose="02020909000000000000" pitchFamily="17" charset="-128"/>
              </a:rPr>
              <a:t>愛媛県　経済労働部　産業雇用局　産業政策課　スゴ技グループ</a:t>
            </a:r>
            <a:endParaRPr lang="en-US" altLang="ja-JP" sz="1200" dirty="0" smtClean="0">
              <a:latin typeface="HG明朝E" panose="02020909000000000000" pitchFamily="17" charset="-128"/>
              <a:ea typeface="HG明朝E" panose="02020909000000000000" pitchFamily="17" charset="-128"/>
            </a:endParaRPr>
          </a:p>
          <a:p>
            <a:pPr marL="712788"/>
            <a:r>
              <a:rPr lang="ja-JP" altLang="en-US" sz="1200" dirty="0" smtClean="0">
                <a:latin typeface="HG明朝E" panose="02020909000000000000" pitchFamily="17" charset="-128"/>
                <a:ea typeface="HG明朝E" panose="02020909000000000000" pitchFamily="17" charset="-128"/>
              </a:rPr>
              <a:t>大森　翔平</a:t>
            </a:r>
            <a:r>
              <a:rPr lang="ja-JP" altLang="en-US" sz="1200" dirty="0">
                <a:latin typeface="HG明朝E" panose="02020909000000000000" pitchFamily="17" charset="-128"/>
                <a:ea typeface="HG明朝E" panose="02020909000000000000" pitchFamily="17" charset="-128"/>
              </a:rPr>
              <a:t>　</a:t>
            </a:r>
            <a:r>
              <a:rPr lang="en-US" altLang="ja-JP" sz="1200" dirty="0" smtClean="0">
                <a:solidFill>
                  <a:srgbClr val="0066CC"/>
                </a:solidFill>
                <a:latin typeface="HG明朝E" panose="02020909000000000000" pitchFamily="17" charset="-128"/>
                <a:ea typeface="HG明朝E" panose="02020909000000000000" pitchFamily="17" charset="-128"/>
              </a:rPr>
              <a:t>oomori-shohei@pref.ehime.lg.jp</a:t>
            </a:r>
            <a:r>
              <a:rPr lang="ja-JP" altLang="en-US" sz="1200" dirty="0">
                <a:latin typeface="HG明朝E" panose="02020909000000000000" pitchFamily="17" charset="-128"/>
                <a:ea typeface="HG明朝E" panose="02020909000000000000" pitchFamily="17" charset="-128"/>
              </a:rPr>
              <a:t>　</a:t>
            </a:r>
            <a:r>
              <a:rPr lang="en-US" altLang="ja-JP" sz="1200" dirty="0" err="1" smtClean="0">
                <a:latin typeface="HG明朝E" panose="02020909000000000000" pitchFamily="17" charset="-128"/>
                <a:ea typeface="HG明朝E" panose="02020909000000000000" pitchFamily="17" charset="-128"/>
              </a:rPr>
              <a:t>tel</a:t>
            </a:r>
            <a:r>
              <a:rPr lang="ja-JP" altLang="en-US" sz="1200" dirty="0">
                <a:latin typeface="HG明朝E" panose="02020909000000000000" pitchFamily="17" charset="-128"/>
                <a:ea typeface="HG明朝E" panose="02020909000000000000" pitchFamily="17" charset="-128"/>
              </a:rPr>
              <a:t>　</a:t>
            </a:r>
            <a:r>
              <a:rPr lang="en-US" altLang="ja-JP" sz="1200" dirty="0" smtClean="0">
                <a:latin typeface="HG明朝E" panose="02020909000000000000" pitchFamily="17" charset="-128"/>
                <a:ea typeface="HG明朝E" panose="02020909000000000000" pitchFamily="17" charset="-128"/>
              </a:rPr>
              <a:t>089-912-2473</a:t>
            </a:r>
            <a:endParaRPr lang="en-US" altLang="ja-JP" sz="1200" dirty="0">
              <a:latin typeface="HG明朝E" panose="02020909000000000000" pitchFamily="17" charset="-128"/>
              <a:ea typeface="HG明朝E" panose="02020909000000000000" pitchFamily="17" charset="-128"/>
            </a:endParaRPr>
          </a:p>
          <a:p>
            <a:pPr marL="712788"/>
            <a:endParaRPr lang="en-US" altLang="ja-JP" sz="1200" dirty="0" smtClean="0">
              <a:latin typeface="HG明朝E" panose="02020909000000000000" pitchFamily="17" charset="-128"/>
              <a:ea typeface="HG明朝E" panose="02020909000000000000" pitchFamily="17" charset="-128"/>
            </a:endParaRPr>
          </a:p>
        </p:txBody>
      </p:sp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92839" y="8690004"/>
            <a:ext cx="358399" cy="3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角丸四角形 1"/>
          <p:cNvSpPr/>
          <p:nvPr/>
        </p:nvSpPr>
        <p:spPr>
          <a:xfrm>
            <a:off x="221387" y="3152800"/>
            <a:ext cx="6416074" cy="100811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tIns="72000" bIns="108000" rtlCol="0" anchor="ctr">
            <a:no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sz="1600" u="sng" dirty="0" smtClean="0">
                <a:latin typeface="HG明朝E" panose="02020909000000000000" pitchFamily="17" charset="-128"/>
                <a:ea typeface="HG明朝E" panose="02020909000000000000" pitchFamily="17" charset="-128"/>
              </a:rPr>
              <a:t>＜商談会参加費用について＞</a:t>
            </a:r>
            <a:endParaRPr kumimoji="1" lang="en-US" altLang="ja-JP" sz="1600" u="sng" dirty="0" smtClean="0">
              <a:latin typeface="HG明朝E" panose="02020909000000000000" pitchFamily="17" charset="-128"/>
              <a:ea typeface="HG明朝E" panose="02020909000000000000" pitchFamily="17" charset="-128"/>
            </a:endParaRPr>
          </a:p>
          <a:p>
            <a:r>
              <a:rPr lang="ja-JP" altLang="en-US" sz="1200" dirty="0" smtClean="0">
                <a:latin typeface="HG明朝E" panose="02020909000000000000" pitchFamily="17" charset="-128"/>
                <a:ea typeface="HG明朝E" panose="02020909000000000000" pitchFamily="17" charset="-128"/>
              </a:rPr>
              <a:t>本商談会参加負担金（</a:t>
            </a:r>
            <a:r>
              <a:rPr lang="en-US" altLang="ja-JP" sz="1200" dirty="0" smtClean="0">
                <a:latin typeface="HG明朝E" panose="02020909000000000000" pitchFamily="17" charset="-128"/>
                <a:ea typeface="HG明朝E" panose="02020909000000000000" pitchFamily="17" charset="-128"/>
              </a:rPr>
              <a:t>7</a:t>
            </a:r>
            <a:r>
              <a:rPr lang="ja-JP" altLang="en-US" sz="1200" dirty="0" smtClean="0">
                <a:latin typeface="HG明朝E" panose="02020909000000000000" pitchFamily="17" charset="-128"/>
                <a:ea typeface="HG明朝E" panose="02020909000000000000" pitchFamily="17" charset="-128"/>
              </a:rPr>
              <a:t>万</a:t>
            </a:r>
            <a:r>
              <a:rPr lang="en-US" altLang="ja-JP" sz="1200" dirty="0" smtClean="0">
                <a:latin typeface="HG明朝E" panose="02020909000000000000" pitchFamily="17" charset="-128"/>
                <a:ea typeface="HG明朝E" panose="02020909000000000000" pitchFamily="17" charset="-128"/>
              </a:rPr>
              <a:t>5</a:t>
            </a:r>
            <a:r>
              <a:rPr lang="ja-JP" altLang="en-US" sz="1200" dirty="0" smtClean="0">
                <a:latin typeface="HG明朝E" panose="02020909000000000000" pitchFamily="17" charset="-128"/>
                <a:ea typeface="HG明朝E" panose="02020909000000000000" pitchFamily="17" charset="-128"/>
              </a:rPr>
              <a:t>千円）のほか、現地</a:t>
            </a:r>
            <a:r>
              <a:rPr lang="ja-JP" altLang="en-US" sz="1200" dirty="0">
                <a:latin typeface="HG明朝E" panose="02020909000000000000" pitchFamily="17" charset="-128"/>
                <a:ea typeface="HG明朝E" panose="02020909000000000000" pitchFamily="17" charset="-128"/>
              </a:rPr>
              <a:t>への渡航費、滞在費</a:t>
            </a:r>
            <a:r>
              <a:rPr lang="ja-JP" altLang="en-US" sz="1200" dirty="0" smtClean="0">
                <a:latin typeface="HG明朝E" panose="02020909000000000000" pitchFamily="17" charset="-128"/>
                <a:ea typeface="HG明朝E" panose="02020909000000000000" pitchFamily="17" charset="-128"/>
              </a:rPr>
              <a:t>は参加者様の負担となります。</a:t>
            </a:r>
            <a:endParaRPr lang="en-US" altLang="ja-JP" sz="1200" dirty="0" smtClean="0">
              <a:latin typeface="HG明朝E" panose="02020909000000000000" pitchFamily="17" charset="-128"/>
              <a:ea typeface="HG明朝E" panose="02020909000000000000" pitchFamily="17" charset="-128"/>
            </a:endParaRPr>
          </a:p>
          <a:p>
            <a:r>
              <a:rPr lang="ja-JP" altLang="en-US" sz="1100" dirty="0" smtClean="0">
                <a:latin typeface="HG明朝E" panose="02020909000000000000" pitchFamily="17" charset="-128"/>
                <a:ea typeface="HG明朝E" panose="02020909000000000000" pitchFamily="17" charset="-128"/>
              </a:rPr>
              <a:t> （</a:t>
            </a:r>
            <a:r>
              <a:rPr lang="en-US" altLang="ja-JP" sz="1100" dirty="0" smtClean="0">
                <a:latin typeface="HG明朝E" panose="02020909000000000000" pitchFamily="17" charset="-128"/>
                <a:ea typeface="HG明朝E" panose="02020909000000000000" pitchFamily="17" charset="-128"/>
              </a:rPr>
              <a:t>※</a:t>
            </a:r>
            <a:r>
              <a:rPr lang="ja-JP" altLang="en-US" sz="1100" dirty="0" smtClean="0">
                <a:latin typeface="HG明朝E" panose="02020909000000000000" pitchFamily="17" charset="-128"/>
                <a:ea typeface="HG明朝E" panose="02020909000000000000" pitchFamily="17" charset="-128"/>
              </a:rPr>
              <a:t>詳細は県産業政策課までお問合せ下さい</a:t>
            </a:r>
            <a:r>
              <a:rPr lang="ja-JP" altLang="en-US" sz="1100" dirty="0">
                <a:latin typeface="HG明朝E" panose="02020909000000000000" pitchFamily="17" charset="-128"/>
                <a:ea typeface="HG明朝E" panose="02020909000000000000" pitchFamily="17" charset="-128"/>
              </a:rPr>
              <a:t>。</a:t>
            </a:r>
            <a:r>
              <a:rPr lang="ja-JP" altLang="en-US" sz="1100" dirty="0" smtClean="0">
                <a:latin typeface="HG明朝E" panose="02020909000000000000" pitchFamily="17" charset="-128"/>
                <a:ea typeface="HG明朝E" panose="02020909000000000000" pitchFamily="17" charset="-128"/>
              </a:rPr>
              <a:t>）</a:t>
            </a:r>
            <a:endParaRPr lang="en-US" altLang="ja-JP" sz="1100" dirty="0" smtClean="0">
              <a:latin typeface="HG明朝E" panose="02020909000000000000" pitchFamily="17" charset="-128"/>
              <a:ea typeface="HG明朝E" panose="02020909000000000000" pitchFamily="17" charset="-128"/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135106" y="128464"/>
            <a:ext cx="6592657" cy="964907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221387" y="866459"/>
            <a:ext cx="6383945" cy="1872000"/>
          </a:xfrm>
          <a:prstGeom prst="rect">
            <a:avLst/>
          </a:prstGeom>
          <a:noFill/>
          <a:ln w="28575">
            <a:solidFill>
              <a:schemeClr val="accent1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endParaRPr kumimoji="1" lang="en-US" altLang="ja-JP" sz="1050" dirty="0" smtClean="0">
              <a:latin typeface="HG明朝E" panose="02020909000000000000" pitchFamily="17" charset="-128"/>
              <a:ea typeface="HG明朝E" panose="02020909000000000000" pitchFamily="17" charset="-128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altLang="ja-JP" sz="1050" dirty="0">
              <a:latin typeface="HG明朝E" panose="02020909000000000000" pitchFamily="17" charset="-128"/>
              <a:ea typeface="HG明朝E" panose="02020909000000000000" pitchFamily="17" charset="-128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kumimoji="1" lang="en-US" altLang="ja-JP" sz="1050" dirty="0" smtClean="0">
              <a:latin typeface="HG明朝E" panose="02020909000000000000" pitchFamily="17" charset="-128"/>
              <a:ea typeface="HG明朝E" panose="02020909000000000000" pitchFamily="17" charset="-128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altLang="ja-JP" sz="1050" dirty="0">
              <a:latin typeface="HG明朝E" panose="02020909000000000000" pitchFamily="17" charset="-128"/>
              <a:ea typeface="HG明朝E" panose="02020909000000000000" pitchFamily="17" charset="-128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kumimoji="1" lang="en-US" altLang="ja-JP" sz="1050" dirty="0" smtClean="0">
              <a:latin typeface="HG明朝E" panose="02020909000000000000" pitchFamily="17" charset="-128"/>
              <a:ea typeface="HG明朝E" panose="02020909000000000000" pitchFamily="17" charset="-128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altLang="ja-JP" sz="1050" dirty="0">
              <a:latin typeface="HG明朝E" panose="02020909000000000000" pitchFamily="17" charset="-128"/>
              <a:ea typeface="HG明朝E" panose="02020909000000000000" pitchFamily="17" charset="-128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kumimoji="1" lang="en-US" altLang="ja-JP" sz="1050" dirty="0" smtClean="0">
              <a:latin typeface="HG明朝E" panose="02020909000000000000" pitchFamily="17" charset="-128"/>
              <a:ea typeface="HG明朝E" panose="02020909000000000000" pitchFamily="17" charset="-128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altLang="ja-JP" sz="1050" dirty="0">
              <a:latin typeface="HG明朝E" panose="02020909000000000000" pitchFamily="17" charset="-128"/>
              <a:ea typeface="HG明朝E" panose="02020909000000000000" pitchFamily="17" charset="-128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kumimoji="1" lang="en-US" altLang="ja-JP" sz="1050" dirty="0" smtClean="0">
              <a:latin typeface="HG明朝E" panose="02020909000000000000" pitchFamily="17" charset="-128"/>
              <a:ea typeface="HG明朝E" panose="02020909000000000000" pitchFamily="17" charset="-128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266341" y="866460"/>
            <a:ext cx="6170663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ja-JP" altLang="en-US" sz="1200" dirty="0" smtClean="0">
                <a:latin typeface="HG明朝E" panose="02020909000000000000" pitchFamily="17" charset="-128"/>
                <a:ea typeface="HG明朝E" panose="02020909000000000000" pitchFamily="17" charset="-128"/>
              </a:rPr>
              <a:t>＜ベトナム社会主義共和国＞</a:t>
            </a:r>
            <a:endParaRPr lang="en-US" altLang="ja-JP" sz="1200" dirty="0" smtClean="0">
              <a:latin typeface="HG明朝E" panose="02020909000000000000" pitchFamily="17" charset="-128"/>
              <a:ea typeface="HG明朝E" panose="02020909000000000000" pitchFamily="17" charset="-128"/>
            </a:endParaRP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ja-JP" altLang="en-US" sz="1200" dirty="0" smtClean="0">
                <a:latin typeface="HG明朝E" panose="02020909000000000000" pitchFamily="17" charset="-128"/>
                <a:ea typeface="HG明朝E" panose="02020909000000000000" pitchFamily="17" charset="-128"/>
              </a:rPr>
              <a:t>人口</a:t>
            </a:r>
            <a:r>
              <a:rPr lang="en-US" altLang="ja-JP" sz="1200" dirty="0" smtClean="0">
                <a:latin typeface="HG明朝E" panose="02020909000000000000" pitchFamily="17" charset="-128"/>
                <a:ea typeface="HG明朝E" panose="02020909000000000000" pitchFamily="17" charset="-128"/>
              </a:rPr>
              <a:t>9,370</a:t>
            </a:r>
            <a:r>
              <a:rPr lang="ja-JP" altLang="en-US" sz="1200" dirty="0" smtClean="0">
                <a:latin typeface="HG明朝E" panose="02020909000000000000" pitchFamily="17" charset="-128"/>
                <a:ea typeface="HG明朝E" panose="02020909000000000000" pitchFamily="17" charset="-128"/>
              </a:rPr>
              <a:t>万人</a:t>
            </a:r>
            <a:r>
              <a:rPr lang="en-US" altLang="ja-JP" sz="1000" dirty="0">
                <a:latin typeface="HG明朝E" panose="02020909000000000000" pitchFamily="17" charset="-128"/>
                <a:ea typeface="HG明朝E" panose="02020909000000000000" pitchFamily="17" charset="-128"/>
              </a:rPr>
              <a:t>(</a:t>
            </a:r>
            <a:r>
              <a:rPr lang="en-US" altLang="ja-JP" sz="1000" dirty="0" smtClean="0">
                <a:latin typeface="HG明朝E" panose="02020909000000000000" pitchFamily="17" charset="-128"/>
                <a:ea typeface="HG明朝E" panose="02020909000000000000" pitchFamily="17" charset="-128"/>
              </a:rPr>
              <a:t>2017</a:t>
            </a:r>
            <a:r>
              <a:rPr lang="ja-JP" altLang="en-US" sz="1000" dirty="0" smtClean="0">
                <a:latin typeface="HG明朝E" panose="02020909000000000000" pitchFamily="17" charset="-128"/>
                <a:ea typeface="HG明朝E" panose="02020909000000000000" pitchFamily="17" charset="-128"/>
              </a:rPr>
              <a:t>年</a:t>
            </a:r>
            <a:r>
              <a:rPr lang="en-US" altLang="ja-JP" sz="1000" dirty="0">
                <a:latin typeface="HG明朝E" panose="02020909000000000000" pitchFamily="17" charset="-128"/>
                <a:ea typeface="HG明朝E" panose="02020909000000000000" pitchFamily="17" charset="-128"/>
              </a:rPr>
              <a:t>)</a:t>
            </a:r>
            <a:r>
              <a:rPr lang="ja-JP" altLang="en-US" sz="1200" dirty="0" err="1" smtClean="0">
                <a:latin typeface="HG明朝E" panose="02020909000000000000" pitchFamily="17" charset="-128"/>
                <a:ea typeface="HG明朝E" panose="02020909000000000000" pitchFamily="17" charset="-128"/>
              </a:rPr>
              <a:t>。</a:t>
            </a:r>
            <a:r>
              <a:rPr lang="ja-JP" altLang="en-US" sz="1200" dirty="0" smtClean="0">
                <a:latin typeface="HG明朝E" panose="02020909000000000000" pitchFamily="17" charset="-128"/>
                <a:ea typeface="HG明朝E" panose="02020909000000000000" pitchFamily="17" charset="-128"/>
              </a:rPr>
              <a:t>一人当たり</a:t>
            </a:r>
            <a:r>
              <a:rPr lang="en-US" altLang="ja-JP" sz="1200" dirty="0" smtClean="0">
                <a:latin typeface="HG明朝E" panose="02020909000000000000" pitchFamily="17" charset="-128"/>
                <a:ea typeface="HG明朝E" panose="02020909000000000000" pitchFamily="17" charset="-128"/>
              </a:rPr>
              <a:t>GDP2,587</a:t>
            </a:r>
            <a:r>
              <a:rPr lang="ja-JP" altLang="en-US" sz="1200" dirty="0" smtClean="0">
                <a:latin typeface="HG明朝E" panose="02020909000000000000" pitchFamily="17" charset="-128"/>
                <a:ea typeface="HG明朝E" panose="02020909000000000000" pitchFamily="17" charset="-128"/>
              </a:rPr>
              <a:t>米ドル</a:t>
            </a:r>
            <a:r>
              <a:rPr lang="en-US" altLang="ja-JP" sz="1000" dirty="0">
                <a:latin typeface="HG明朝E" panose="02020909000000000000" pitchFamily="17" charset="-128"/>
                <a:ea typeface="HG明朝E" panose="02020909000000000000" pitchFamily="17" charset="-128"/>
              </a:rPr>
              <a:t>(</a:t>
            </a:r>
            <a:r>
              <a:rPr lang="en-US" altLang="ja-JP" sz="1000" dirty="0" smtClean="0">
                <a:latin typeface="HG明朝E" panose="02020909000000000000" pitchFamily="17" charset="-128"/>
                <a:ea typeface="HG明朝E" panose="02020909000000000000" pitchFamily="17" charset="-128"/>
              </a:rPr>
              <a:t>2018</a:t>
            </a:r>
            <a:r>
              <a:rPr lang="ja-JP" altLang="en-US" sz="1000" dirty="0" smtClean="0">
                <a:latin typeface="HG明朝E" panose="02020909000000000000" pitchFamily="17" charset="-128"/>
                <a:ea typeface="HG明朝E" panose="02020909000000000000" pitchFamily="17" charset="-128"/>
              </a:rPr>
              <a:t>年</a:t>
            </a:r>
            <a:r>
              <a:rPr lang="en-US" altLang="ja-JP" sz="1000" dirty="0" smtClean="0">
                <a:latin typeface="HG明朝E" panose="02020909000000000000" pitchFamily="17" charset="-128"/>
                <a:ea typeface="HG明朝E" panose="02020909000000000000" pitchFamily="17" charset="-128"/>
              </a:rPr>
              <a:t>)</a:t>
            </a:r>
            <a:r>
              <a:rPr lang="ja-JP" altLang="en-US" sz="1200" dirty="0" err="1" smtClean="0">
                <a:latin typeface="HG明朝E" panose="02020909000000000000" pitchFamily="17" charset="-128"/>
                <a:ea typeface="HG明朝E" panose="02020909000000000000" pitchFamily="17" charset="-128"/>
              </a:rPr>
              <a:t>。</a:t>
            </a:r>
            <a:endParaRPr lang="en-US" altLang="ja-JP" sz="1200" dirty="0" smtClean="0">
              <a:latin typeface="HG明朝E" panose="02020909000000000000" pitchFamily="17" charset="-128"/>
              <a:ea typeface="HG明朝E" panose="02020909000000000000" pitchFamily="17" charset="-128"/>
            </a:endParaRP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n-US" altLang="ja-JP" sz="1200" dirty="0" smtClean="0">
                <a:latin typeface="HG明朝E" panose="02020909000000000000" pitchFamily="17" charset="-128"/>
                <a:ea typeface="HG明朝E" panose="02020909000000000000" pitchFamily="17" charset="-128"/>
              </a:rPr>
              <a:t>2018</a:t>
            </a:r>
            <a:r>
              <a:rPr lang="ja-JP" altLang="en-US" sz="1200" dirty="0" smtClean="0">
                <a:latin typeface="HG明朝E" panose="02020909000000000000" pitchFamily="17" charset="-128"/>
                <a:ea typeface="HG明朝E" panose="02020909000000000000" pitchFamily="17" charset="-128"/>
              </a:rPr>
              <a:t>年の</a:t>
            </a:r>
            <a:r>
              <a:rPr lang="en-US" altLang="ja-JP" sz="1200" dirty="0" smtClean="0">
                <a:latin typeface="HG明朝E" panose="02020909000000000000" pitchFamily="17" charset="-128"/>
                <a:ea typeface="HG明朝E" panose="02020909000000000000" pitchFamily="17" charset="-128"/>
              </a:rPr>
              <a:t>GD</a:t>
            </a:r>
            <a:r>
              <a:rPr lang="en-US" altLang="ja-JP" sz="1200" dirty="0">
                <a:latin typeface="HG明朝E" panose="02020909000000000000" pitchFamily="17" charset="-128"/>
                <a:ea typeface="HG明朝E" panose="02020909000000000000" pitchFamily="17" charset="-128"/>
              </a:rPr>
              <a:t>P</a:t>
            </a:r>
            <a:r>
              <a:rPr lang="ja-JP" altLang="en-US" sz="1200" dirty="0" smtClean="0">
                <a:latin typeface="HG明朝E" panose="02020909000000000000" pitchFamily="17" charset="-128"/>
                <a:ea typeface="HG明朝E" panose="02020909000000000000" pitchFamily="17" charset="-128"/>
              </a:rPr>
              <a:t>成長率は</a:t>
            </a:r>
            <a:r>
              <a:rPr lang="en-US" altLang="ja-JP" sz="1200" dirty="0" smtClean="0">
                <a:latin typeface="HG明朝E" panose="02020909000000000000" pitchFamily="17" charset="-128"/>
                <a:ea typeface="HG明朝E" panose="02020909000000000000" pitchFamily="17" charset="-128"/>
              </a:rPr>
              <a:t>7.</a:t>
            </a:r>
            <a:r>
              <a:rPr lang="en-US" altLang="ja-JP" sz="1200" dirty="0">
                <a:latin typeface="HG明朝E" panose="02020909000000000000" pitchFamily="17" charset="-128"/>
                <a:ea typeface="HG明朝E" panose="02020909000000000000" pitchFamily="17" charset="-128"/>
              </a:rPr>
              <a:t>1</a:t>
            </a:r>
            <a:r>
              <a:rPr lang="en-US" altLang="ja-JP" sz="1200" dirty="0" smtClean="0">
                <a:latin typeface="HG明朝E" panose="02020909000000000000" pitchFamily="17" charset="-128"/>
                <a:ea typeface="HG明朝E" panose="02020909000000000000" pitchFamily="17" charset="-128"/>
              </a:rPr>
              <a:t>%</a:t>
            </a:r>
            <a:r>
              <a:rPr lang="ja-JP" altLang="en-US" sz="1200" dirty="0">
                <a:latin typeface="HG明朝E" panose="02020909000000000000" pitchFamily="17" charset="-128"/>
                <a:ea typeface="HG明朝E" panose="02020909000000000000" pitchFamily="17" charset="-128"/>
              </a:rPr>
              <a:t>と高い水準で、</a:t>
            </a:r>
            <a:r>
              <a:rPr lang="ja-JP" altLang="en-US" sz="1200" u="sng" dirty="0">
                <a:solidFill>
                  <a:srgbClr val="FF0000"/>
                </a:solidFill>
                <a:latin typeface="HG明朝E" panose="02020909000000000000" pitchFamily="17" charset="-128"/>
                <a:ea typeface="HG明朝E" panose="02020909000000000000" pitchFamily="17" charset="-128"/>
              </a:rPr>
              <a:t>東南アジア有数の経済</a:t>
            </a:r>
            <a:r>
              <a:rPr lang="ja-JP" altLang="en-US" sz="1200" u="sng" dirty="0" smtClean="0">
                <a:solidFill>
                  <a:srgbClr val="FF0000"/>
                </a:solidFill>
                <a:latin typeface="HG明朝E" panose="02020909000000000000" pitchFamily="17" charset="-128"/>
                <a:ea typeface="HG明朝E" panose="02020909000000000000" pitchFamily="17" charset="-128"/>
              </a:rPr>
              <a:t>成長率</a:t>
            </a:r>
            <a:r>
              <a:rPr lang="ja-JP" altLang="en-US" sz="1200" dirty="0" smtClean="0">
                <a:latin typeface="HG明朝E" panose="02020909000000000000" pitchFamily="17" charset="-128"/>
                <a:ea typeface="HG明朝E" panose="02020909000000000000" pitchFamily="17" charset="-128"/>
              </a:rPr>
              <a:t>。</a:t>
            </a:r>
            <a:endParaRPr lang="en-US" altLang="ja-JP" sz="1200" dirty="0" smtClean="0">
              <a:latin typeface="HG明朝E" panose="02020909000000000000" pitchFamily="17" charset="-128"/>
              <a:ea typeface="HG明朝E" panose="02020909000000000000" pitchFamily="17" charset="-128"/>
            </a:endParaRP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ja-JP" altLang="en-US" sz="1200" u="sng" dirty="0" smtClean="0">
                <a:solidFill>
                  <a:srgbClr val="FF0000"/>
                </a:solidFill>
                <a:latin typeface="HG明朝E" panose="02020909000000000000" pitchFamily="17" charset="-128"/>
                <a:ea typeface="HG明朝E" panose="02020909000000000000" pitchFamily="17" charset="-128"/>
              </a:rPr>
              <a:t>大規模災害が少なく、安価で勤勉な若い労働力が豊富</a:t>
            </a:r>
            <a:r>
              <a:rPr lang="ja-JP" altLang="en-US" sz="1200" dirty="0" smtClean="0">
                <a:latin typeface="HG明朝E" panose="02020909000000000000" pitchFamily="17" charset="-128"/>
                <a:ea typeface="HG明朝E" panose="02020909000000000000" pitchFamily="17" charset="-128"/>
              </a:rPr>
              <a:t>。</a:t>
            </a:r>
            <a:endParaRPr lang="en-US" altLang="ja-JP" sz="1200" dirty="0" smtClean="0">
              <a:latin typeface="HG明朝E" panose="02020909000000000000" pitchFamily="17" charset="-128"/>
              <a:ea typeface="HG明朝E" panose="02020909000000000000" pitchFamily="17" charset="-128"/>
            </a:endParaRPr>
          </a:p>
          <a:p>
            <a:pPr algn="just"/>
            <a:r>
              <a:rPr lang="ja-JP" altLang="en-US" sz="1200" dirty="0">
                <a:latin typeface="HG明朝E" panose="02020909000000000000" pitchFamily="17" charset="-128"/>
                <a:ea typeface="HG明朝E" panose="02020909000000000000" pitchFamily="17" charset="-128"/>
              </a:rPr>
              <a:t>＜</a:t>
            </a:r>
            <a:r>
              <a:rPr lang="ja-JP" altLang="en-US" sz="1200" dirty="0" smtClean="0">
                <a:latin typeface="HG明朝E" panose="02020909000000000000" pitchFamily="17" charset="-128"/>
                <a:ea typeface="HG明朝E" panose="02020909000000000000" pitchFamily="17" charset="-128"/>
              </a:rPr>
              <a:t>ホーチミン市＞</a:t>
            </a:r>
            <a:endParaRPr lang="en-US" altLang="ja-JP" sz="1200" dirty="0" smtClean="0">
              <a:latin typeface="HG明朝E" panose="02020909000000000000" pitchFamily="17" charset="-128"/>
              <a:ea typeface="HG明朝E" panose="02020909000000000000" pitchFamily="17" charset="-128"/>
            </a:endParaRP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ja-JP" altLang="en-US" sz="1200" u="sng" dirty="0" smtClean="0">
                <a:solidFill>
                  <a:srgbClr val="FF0000"/>
                </a:solidFill>
                <a:latin typeface="HG明朝E" panose="02020909000000000000" pitchFamily="17" charset="-128"/>
                <a:ea typeface="HG明朝E" panose="02020909000000000000" pitchFamily="17" charset="-128"/>
              </a:rPr>
              <a:t>ベトナム南部に位置する最大の</a:t>
            </a:r>
            <a:r>
              <a:rPr lang="ja-JP" altLang="en-US" sz="1200" u="sng" dirty="0">
                <a:solidFill>
                  <a:srgbClr val="FF0000"/>
                </a:solidFill>
                <a:latin typeface="HG明朝E" panose="02020909000000000000" pitchFamily="17" charset="-128"/>
                <a:ea typeface="HG明朝E" panose="02020909000000000000" pitchFamily="17" charset="-128"/>
              </a:rPr>
              <a:t>経済都市</a:t>
            </a:r>
            <a:r>
              <a:rPr lang="ja-JP" altLang="en-US" sz="1200" dirty="0">
                <a:latin typeface="HG明朝E" panose="02020909000000000000" pitchFamily="17" charset="-128"/>
                <a:ea typeface="HG明朝E" panose="02020909000000000000" pitchFamily="17" charset="-128"/>
              </a:rPr>
              <a:t>。人口</a:t>
            </a:r>
            <a:r>
              <a:rPr lang="ja-JP" altLang="en-US" sz="1200" dirty="0" smtClean="0">
                <a:latin typeface="HG明朝E" panose="02020909000000000000" pitchFamily="17" charset="-128"/>
                <a:ea typeface="HG明朝E" panose="02020909000000000000" pitchFamily="17" charset="-128"/>
              </a:rPr>
              <a:t>は</a:t>
            </a:r>
            <a:r>
              <a:rPr lang="en-US" altLang="ja-JP" sz="1200" dirty="0" smtClean="0">
                <a:latin typeface="HG明朝E" panose="02020909000000000000" pitchFamily="17" charset="-128"/>
                <a:ea typeface="HG明朝E" panose="02020909000000000000" pitchFamily="17" charset="-128"/>
              </a:rPr>
              <a:t>829</a:t>
            </a:r>
            <a:r>
              <a:rPr lang="ja-JP" altLang="en-US" sz="1200" dirty="0" smtClean="0">
                <a:latin typeface="HG明朝E" panose="02020909000000000000" pitchFamily="17" charset="-128"/>
                <a:ea typeface="HG明朝E" panose="02020909000000000000" pitchFamily="17" charset="-128"/>
              </a:rPr>
              <a:t>万人</a:t>
            </a:r>
            <a:r>
              <a:rPr lang="en-US" altLang="ja-JP" sz="1000" dirty="0">
                <a:latin typeface="HG明朝E" panose="02020909000000000000" pitchFamily="17" charset="-128"/>
                <a:ea typeface="HG明朝E" panose="02020909000000000000" pitchFamily="17" charset="-128"/>
              </a:rPr>
              <a:t>(</a:t>
            </a:r>
            <a:r>
              <a:rPr lang="en-US" altLang="ja-JP" sz="1000" dirty="0" smtClean="0">
                <a:latin typeface="HG明朝E" panose="02020909000000000000" pitchFamily="17" charset="-128"/>
                <a:ea typeface="HG明朝E" panose="02020909000000000000" pitchFamily="17" charset="-128"/>
              </a:rPr>
              <a:t>2016</a:t>
            </a:r>
            <a:r>
              <a:rPr lang="ja-JP" altLang="en-US" sz="1000" dirty="0" smtClean="0">
                <a:latin typeface="HG明朝E" panose="02020909000000000000" pitchFamily="17" charset="-128"/>
                <a:ea typeface="HG明朝E" panose="02020909000000000000" pitchFamily="17" charset="-128"/>
              </a:rPr>
              <a:t>年</a:t>
            </a:r>
            <a:r>
              <a:rPr lang="en-US" altLang="ja-JP" sz="1000" dirty="0">
                <a:latin typeface="HG明朝E" panose="02020909000000000000" pitchFamily="17" charset="-128"/>
                <a:ea typeface="HG明朝E" panose="02020909000000000000" pitchFamily="17" charset="-128"/>
              </a:rPr>
              <a:t>)</a:t>
            </a:r>
            <a:r>
              <a:rPr lang="ja-JP" altLang="en-US" sz="1000" dirty="0" err="1">
                <a:latin typeface="HG明朝E" panose="02020909000000000000" pitchFamily="17" charset="-128"/>
                <a:ea typeface="HG明朝E" panose="02020909000000000000" pitchFamily="17" charset="-128"/>
              </a:rPr>
              <a:t>。</a:t>
            </a:r>
            <a:endParaRPr lang="en-US" altLang="ja-JP" sz="1200" dirty="0" smtClean="0">
              <a:latin typeface="HG明朝E" panose="02020909000000000000" pitchFamily="17" charset="-128"/>
              <a:ea typeface="HG明朝E" panose="02020909000000000000" pitchFamily="17" charset="-128"/>
            </a:endParaRP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ja-JP" altLang="en-US" sz="1200" dirty="0" smtClean="0">
                <a:latin typeface="HG明朝E" panose="02020909000000000000" pitchFamily="17" charset="-128"/>
                <a:ea typeface="HG明朝E" panose="02020909000000000000" pitchFamily="17" charset="-128"/>
              </a:rPr>
              <a:t>ホーチミン日本商工会議所の会員数は、</a:t>
            </a:r>
            <a:r>
              <a:rPr lang="en-US" altLang="ja-JP" sz="1200" dirty="0" smtClean="0">
                <a:latin typeface="HG明朝E" panose="02020909000000000000" pitchFamily="17" charset="-128"/>
                <a:ea typeface="HG明朝E" panose="02020909000000000000" pitchFamily="17" charset="-128"/>
              </a:rPr>
              <a:t>92</a:t>
            </a:r>
            <a:r>
              <a:rPr lang="en-US" altLang="ja-JP" sz="1200" dirty="0">
                <a:latin typeface="HG明朝E" panose="02020909000000000000" pitchFamily="17" charset="-128"/>
                <a:ea typeface="HG明朝E" panose="02020909000000000000" pitchFamily="17" charset="-128"/>
              </a:rPr>
              <a:t>4</a:t>
            </a:r>
            <a:r>
              <a:rPr lang="ja-JP" altLang="en-US" sz="1200" dirty="0" smtClean="0">
                <a:latin typeface="HG明朝E" panose="02020909000000000000" pitchFamily="17" charset="-128"/>
                <a:ea typeface="HG明朝E" panose="02020909000000000000" pitchFamily="17" charset="-128"/>
              </a:rPr>
              <a:t>社</a:t>
            </a:r>
            <a:r>
              <a:rPr lang="en-US" altLang="ja-JP" sz="1000" dirty="0">
                <a:latin typeface="HG明朝E" panose="02020909000000000000" pitchFamily="17" charset="-128"/>
                <a:ea typeface="HG明朝E" panose="02020909000000000000" pitchFamily="17" charset="-128"/>
              </a:rPr>
              <a:t>(</a:t>
            </a:r>
            <a:r>
              <a:rPr lang="en-US" altLang="ja-JP" sz="1000" dirty="0" smtClean="0">
                <a:latin typeface="HG明朝E" panose="02020909000000000000" pitchFamily="17" charset="-128"/>
                <a:ea typeface="HG明朝E" panose="02020909000000000000" pitchFamily="17" charset="-128"/>
              </a:rPr>
              <a:t>2019</a:t>
            </a:r>
            <a:r>
              <a:rPr lang="ja-JP" altLang="en-US" sz="1000" dirty="0" smtClean="0">
                <a:latin typeface="HG明朝E" panose="02020909000000000000" pitchFamily="17" charset="-128"/>
                <a:ea typeface="HG明朝E" panose="02020909000000000000" pitchFamily="17" charset="-128"/>
              </a:rPr>
              <a:t>年</a:t>
            </a:r>
            <a:r>
              <a:rPr lang="en-US" altLang="ja-JP" sz="1000" dirty="0" smtClean="0">
                <a:latin typeface="HG明朝E" panose="02020909000000000000" pitchFamily="17" charset="-128"/>
                <a:ea typeface="HG明朝E" panose="02020909000000000000" pitchFamily="17" charset="-128"/>
              </a:rPr>
              <a:t>)</a:t>
            </a:r>
            <a:r>
              <a:rPr lang="ja-JP" altLang="en-US" sz="1200" dirty="0" err="1">
                <a:latin typeface="HG明朝E" panose="02020909000000000000" pitchFamily="17" charset="-128"/>
                <a:ea typeface="HG明朝E" panose="02020909000000000000" pitchFamily="17" charset="-128"/>
              </a:rPr>
              <a:t>。</a:t>
            </a:r>
            <a:endParaRPr lang="en-US" altLang="ja-JP" sz="1200" dirty="0">
              <a:latin typeface="HG明朝E" panose="02020909000000000000" pitchFamily="17" charset="-128"/>
              <a:ea typeface="HG明朝E" panose="02020909000000000000" pitchFamily="17" charset="-128"/>
            </a:endParaRP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ja-JP" altLang="en-US" sz="1200" dirty="0" smtClean="0">
                <a:latin typeface="HG明朝E" panose="02020909000000000000" pitchFamily="17" charset="-128"/>
                <a:ea typeface="HG明朝E" panose="02020909000000000000" pitchFamily="17" charset="-128"/>
              </a:rPr>
              <a:t>それぞれ</a:t>
            </a:r>
            <a:r>
              <a:rPr lang="ja-JP" altLang="en-US" sz="1200" dirty="0">
                <a:latin typeface="HG明朝E" panose="02020909000000000000" pitchFamily="17" charset="-128"/>
                <a:ea typeface="HG明朝E" panose="02020909000000000000" pitchFamily="17" charset="-128"/>
              </a:rPr>
              <a:t>の進出業態に</a:t>
            </a:r>
            <a:r>
              <a:rPr lang="ja-JP" altLang="en-US" sz="1200" dirty="0" smtClean="0">
                <a:latin typeface="HG明朝E" panose="02020909000000000000" pitchFamily="17" charset="-128"/>
                <a:ea typeface="HG明朝E" panose="02020909000000000000" pitchFamily="17" charset="-128"/>
              </a:rPr>
              <a:t>合わせた優遇政策がある。</a:t>
            </a:r>
            <a:endParaRPr lang="en-US" altLang="ja-JP" sz="1200" dirty="0">
              <a:latin typeface="HG明朝E" panose="02020909000000000000" pitchFamily="17" charset="-128"/>
              <a:ea typeface="HG明朝E" panose="02020909000000000000" pitchFamily="17" charset="-128"/>
            </a:endParaRP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n-US" altLang="ja-JP" sz="1200" dirty="0" smtClean="0">
                <a:latin typeface="HG明朝E" panose="02020909000000000000" pitchFamily="17" charset="-128"/>
                <a:ea typeface="HG明朝E" panose="02020909000000000000" pitchFamily="17" charset="-128"/>
              </a:rPr>
              <a:t>ASEAN</a:t>
            </a:r>
            <a:r>
              <a:rPr lang="ja-JP" altLang="en-US" sz="1200" dirty="0" smtClean="0">
                <a:latin typeface="HG明朝E" panose="02020909000000000000" pitchFamily="17" charset="-128"/>
                <a:ea typeface="HG明朝E" panose="02020909000000000000" pitchFamily="17" charset="-128"/>
              </a:rPr>
              <a:t>経済共同体の南部経済回廊（ホーチミン～バンコク）の要衝。</a:t>
            </a:r>
            <a:endParaRPr lang="en-US" altLang="zh-TW" sz="1200" dirty="0" smtClean="0">
              <a:latin typeface="HG明朝E" panose="02020909000000000000" pitchFamily="17" charset="-128"/>
              <a:ea typeface="HG明朝E" panose="02020909000000000000" pitchFamily="17" charset="-128"/>
            </a:endParaRPr>
          </a:p>
        </p:txBody>
      </p:sp>
      <p:pic>
        <p:nvPicPr>
          <p:cNvPr id="18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78805" y="200472"/>
            <a:ext cx="826527" cy="864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 descr="\\pref.net-shw.ehime.jp\shares2\産業政策課\スゴ技グループ\常用　業務参考資料\画像ファイル\検索窓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1005" y="9350803"/>
            <a:ext cx="1801334" cy="324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テキスト ボックス 3"/>
          <p:cNvSpPr txBox="1">
            <a:spLocks noChangeArrowheads="1"/>
          </p:cNvSpPr>
          <p:nvPr/>
        </p:nvSpPr>
        <p:spPr bwMode="auto">
          <a:xfrm>
            <a:off x="2022287" y="9140497"/>
            <a:ext cx="2990889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5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1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1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1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1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1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1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200" b="1" dirty="0"/>
              <a:t>http://www.sugowaza-ehime.com/</a:t>
            </a:r>
            <a:endParaRPr lang="ja-JP" altLang="en-US" sz="1200" b="1" dirty="0"/>
          </a:p>
        </p:txBody>
      </p:sp>
    </p:spTree>
    <p:extLst>
      <p:ext uri="{BB962C8B-B14F-4D97-AF65-F5344CB8AC3E}">
        <p14:creationId xmlns:p14="http://schemas.microsoft.com/office/powerpoint/2010/main" val="260193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2580</TotalTime>
  <Words>357</Words>
  <Application>Microsoft Office PowerPoint</Application>
  <PresentationFormat>A4 210 x 297 mm</PresentationFormat>
  <Paragraphs>60</Paragraphs>
  <Slides>2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0" baseType="lpstr">
      <vt:lpstr>HGP明朝E</vt:lpstr>
      <vt:lpstr>HG明朝E</vt:lpstr>
      <vt:lpstr>Meiryo UI</vt:lpstr>
      <vt:lpstr>ＭＳ Ｐゴシック</vt:lpstr>
      <vt:lpstr>Arial</vt:lpstr>
      <vt:lpstr>Calibri</vt:lpstr>
      <vt:lpstr>Calibri Light</vt:lpstr>
      <vt:lpstr>Office テーマ</vt:lpstr>
      <vt:lpstr>PowerPoint プレゼンテーション</vt:lpstr>
      <vt:lpstr>ベトナム・ホーチミンとは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愛媛県ものづくり企業 スラバヤ商談会 参加者募集</dc:title>
  <dc:creator>BIPC008</dc:creator>
  <cp:lastModifiedBy>User</cp:lastModifiedBy>
  <cp:revision>208</cp:revision>
  <cp:lastPrinted>2019-05-29T05:39:04Z</cp:lastPrinted>
  <dcterms:created xsi:type="dcterms:W3CDTF">2014-07-17T08:47:04Z</dcterms:created>
  <dcterms:modified xsi:type="dcterms:W3CDTF">2019-05-29T06:31:59Z</dcterms:modified>
</cp:coreProperties>
</file>