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"/>
  </p:notesMasterIdLst>
  <p:sldIdLst>
    <p:sldId id="259" r:id="rId2"/>
    <p:sldId id="257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9900"/>
    <a:srgbClr val="CC9900"/>
    <a:srgbClr val="3333CC"/>
    <a:srgbClr val="FF0066"/>
    <a:srgbClr val="CC6600"/>
    <a:srgbClr val="FF6600"/>
    <a:srgbClr val="FFCC00"/>
    <a:srgbClr val="FF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57" autoAdjust="0"/>
    <p:restoredTop sz="94517" autoAdjust="0"/>
  </p:normalViewPr>
  <p:slideViewPr>
    <p:cSldViewPr>
      <p:cViewPr>
        <p:scale>
          <a:sx n="100" d="100"/>
          <a:sy n="100" d="100"/>
        </p:scale>
        <p:origin x="858" y="-237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6417" cy="512140"/>
          </a:xfrm>
          <a:prstGeom prst="rect">
            <a:avLst/>
          </a:prstGeom>
        </p:spPr>
        <p:txBody>
          <a:bodyPr vert="horz" lIns="94706" tIns="47354" rIns="94706" bIns="4735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25" y="3"/>
            <a:ext cx="3076417" cy="512140"/>
          </a:xfrm>
          <a:prstGeom prst="rect">
            <a:avLst/>
          </a:prstGeom>
        </p:spPr>
        <p:txBody>
          <a:bodyPr vert="horz" lIns="94706" tIns="47354" rIns="94706" bIns="47354" rtlCol="0"/>
          <a:lstStyle>
            <a:lvl1pPr algn="r">
              <a:defRPr sz="1300"/>
            </a:lvl1pPr>
          </a:lstStyle>
          <a:p>
            <a:fld id="{1877904C-9C8A-4CFB-BE2E-082F6D8880E4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6" tIns="47354" rIns="94706" bIns="473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6" y="4861239"/>
            <a:ext cx="5680436" cy="4605984"/>
          </a:xfrm>
          <a:prstGeom prst="rect">
            <a:avLst/>
          </a:prstGeom>
        </p:spPr>
        <p:txBody>
          <a:bodyPr vert="horz" lIns="94706" tIns="47354" rIns="94706" bIns="473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0840"/>
            <a:ext cx="3076417" cy="512139"/>
          </a:xfrm>
          <a:prstGeom prst="rect">
            <a:avLst/>
          </a:prstGeom>
        </p:spPr>
        <p:txBody>
          <a:bodyPr vert="horz" lIns="94706" tIns="47354" rIns="94706" bIns="4735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25" y="9720840"/>
            <a:ext cx="3076417" cy="512139"/>
          </a:xfrm>
          <a:prstGeom prst="rect">
            <a:avLst/>
          </a:prstGeom>
        </p:spPr>
        <p:txBody>
          <a:bodyPr vert="horz" lIns="94706" tIns="47354" rIns="94706" bIns="47354" rtlCol="0" anchor="b"/>
          <a:lstStyle>
            <a:lvl1pPr algn="r">
              <a:defRPr sz="1300"/>
            </a:lvl1pPr>
          </a:lstStyle>
          <a:p>
            <a:fld id="{5560D309-465E-4461-8F16-1FA41FDB5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11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0D309-465E-4461-8F16-1FA41FDB536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4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4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8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3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5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0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4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0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16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3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0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882F-F1E0-4981-96BC-EE6168096E59}" type="datetimeFigureOut">
              <a:rPr kumimoji="1" lang="ja-JP" altLang="en-US" smtClean="0"/>
              <a:t>2019/5/29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105A-8B7C-4499-B9B7-C4F0E84B7B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46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6845" y="11282"/>
            <a:ext cx="6824309" cy="9883435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11" y="7152586"/>
            <a:ext cx="4086317" cy="232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23" y="2216696"/>
            <a:ext cx="1255555" cy="1312953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534812" y="2753851"/>
            <a:ext cx="5198888" cy="8309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2019</a:t>
            </a:r>
            <a:r>
              <a:rPr lang="ja-JP" altLang="en-US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年 </a:t>
            </a:r>
            <a:r>
              <a:rPr lang="en-US" altLang="ja-JP" sz="2400" b="1" u="sng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9</a:t>
            </a:r>
            <a:r>
              <a:rPr lang="ja-JP" altLang="en-US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月</a:t>
            </a:r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1</a:t>
            </a:r>
            <a:r>
              <a:rPr lang="en-US" altLang="ja-JP" sz="2400" b="1" u="sng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6</a:t>
            </a:r>
            <a:r>
              <a:rPr lang="ja-JP" altLang="en-US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日</a:t>
            </a:r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lang="ja-JP" altLang="en-US" sz="2400" b="1" u="sng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月</a:t>
            </a:r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  <a:r>
              <a:rPr lang="ja-JP" altLang="en-US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～</a:t>
            </a:r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20(</a:t>
            </a:r>
            <a:r>
              <a:rPr lang="ja-JP" altLang="en-US" sz="2400" b="1" u="sng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金</a:t>
            </a:r>
            <a:r>
              <a:rPr lang="en-US" altLang="ja-JP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</a:p>
          <a:p>
            <a:pPr algn="r"/>
            <a:r>
              <a:rPr lang="ja-JP" altLang="en-US" sz="2400" b="1" u="sng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</a:rPr>
              <a:t>のうち２日間</a:t>
            </a:r>
            <a:endParaRPr lang="en-US" altLang="ja-JP" b="1" u="sng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16632" y="5384175"/>
            <a:ext cx="6636984" cy="18004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600" b="1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募集企業数：</a:t>
            </a:r>
            <a:r>
              <a:rPr lang="ja-JP" altLang="en-US" sz="1600" b="1" u="sng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５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社</a:t>
            </a:r>
            <a:endParaRPr lang="ja-JP" altLang="en-US" sz="1600" b="1" u="sng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参加</a:t>
            </a:r>
            <a:r>
              <a:rPr lang="ja-JP" altLang="en-US" sz="1400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企業確定後、各社様とヒアリングを行い、ご要望に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沿ったベトナム企業（</a:t>
            </a:r>
            <a:r>
              <a:rPr lang="en-US" altLang="ja-JP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6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社程度）</a:t>
            </a:r>
            <a:r>
              <a:rPr lang="ja-JP" altLang="en-US" sz="1400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との商談を準備させて頂きます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商談は２日間で、個別に現地企業を訪問のうえ、商談をしていただきます。</a:t>
            </a:r>
            <a:endParaRPr lang="en-US" altLang="ja-JP" sz="14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en-US" sz="1400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商談会参加負担金：</a:t>
            </a:r>
            <a:r>
              <a:rPr lang="en-US" altLang="ja-JP" sz="1400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7</a:t>
            </a:r>
            <a:r>
              <a:rPr lang="ja-JP" altLang="en-US" sz="1400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万</a:t>
            </a:r>
            <a:r>
              <a:rPr lang="en-US" altLang="ja-JP" sz="1400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5</a:t>
            </a:r>
            <a:r>
              <a:rPr lang="ja-JP" altLang="en-US" sz="1400" u="sng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千円</a:t>
            </a:r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現地通訳費、レンタカー費、運転手費等に充当させて</a:t>
            </a:r>
            <a:r>
              <a:rPr lang="ja-JP" altLang="en-US" sz="1100" dirty="0" err="1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い</a:t>
            </a:r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just"/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　　　　　　　　　　　　　　　　　　　　ただきます</a:t>
            </a:r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just"/>
            <a:r>
              <a:rPr lang="ja-JP" altLang="en-US" sz="11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　</a:t>
            </a:r>
            <a:r>
              <a:rPr lang="en-US" altLang="ja-JP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日程については、期間外でも調整可能です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のでご相談ください。</a:t>
            </a:r>
            <a:endParaRPr lang="en-US" altLang="ja-JP" sz="1400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 </a:t>
            </a:r>
            <a:r>
              <a:rPr lang="en-US" altLang="ja-JP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お申し込み多数の場合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は</a:t>
            </a:r>
            <a:r>
              <a:rPr lang="ja-JP" altLang="en-US" sz="1400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調整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させて</a:t>
            </a:r>
            <a:r>
              <a:rPr lang="ja-JP" altLang="en-US" sz="1400" dirty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頂きます</a:t>
            </a:r>
            <a:r>
              <a:rPr lang="ja-JP" altLang="en-US" sz="1400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5323" y="3671372"/>
            <a:ext cx="6603611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ja-JP" sz="1200" dirty="0" smtClean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3742" y="-10633"/>
            <a:ext cx="654762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ja-JP" altLang="en-US" sz="3600" b="1" cap="none" spc="0" dirty="0" smtClean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愛媛県ものづくり企業</a:t>
            </a:r>
            <a:endParaRPr lang="en-US" altLang="ja-JP" sz="3600" b="1" dirty="0">
              <a:ln w="6600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400" b="1" u="sng" dirty="0" smtClean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ベトナム・ホーチミン周辺</a:t>
            </a:r>
            <a:endParaRPr lang="en-US" altLang="ja-JP" sz="4400" b="1" u="sng" dirty="0" smtClean="0">
              <a:ln w="6600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r"/>
            <a:r>
              <a:rPr lang="ja-JP" altLang="en-US" sz="4400" b="1" u="sng" dirty="0" smtClean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訪問型ビジネスマッチング</a:t>
            </a:r>
            <a:endParaRPr lang="en-US" altLang="ja-JP" sz="4400" b="1" u="sng" dirty="0" smtClean="0">
              <a:ln w="6600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r"/>
            <a:r>
              <a:rPr lang="ja-JP" altLang="en-US" sz="4200" b="1" dirty="0" smtClean="0">
                <a:ln w="66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参加者募集</a:t>
            </a:r>
            <a:endParaRPr lang="ja-JP" altLang="en-US" sz="4200" b="1" cap="none" spc="0" dirty="0">
              <a:ln w="6600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2905" y="2128764"/>
            <a:ext cx="860515" cy="5736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2698641" y="950656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主催：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愛媛県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4739" y="3584848"/>
            <a:ext cx="633882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愛媛県では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、県内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のものづくり企業の海外でのビジネス展開を支援するため、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県内参加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企業のニーズにマッチ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するホーチミン周辺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現地企業を選定し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、訪問型の個別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商談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を実施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します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7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海外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への販路開拓や最新の現地事情・ビジネス環境の情報収集など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、御社の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これからの海外展開に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向けて積極的</a:t>
            </a:r>
            <a:r>
              <a:rPr lang="ja-JP" altLang="en-US" sz="1700" dirty="0">
                <a:latin typeface="HG明朝E" panose="02020909000000000000" pitchFamily="17" charset="-128"/>
                <a:ea typeface="HG明朝E" panose="02020909000000000000" pitchFamily="17" charset="-128"/>
              </a:rPr>
              <a:t>にご活用ください</a:t>
            </a:r>
            <a:r>
              <a:rPr lang="ja-JP" altLang="en-US" sz="17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！</a:t>
            </a:r>
            <a:endParaRPr lang="en-US" altLang="ja-JP" sz="17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pic>
        <p:nvPicPr>
          <p:cNvPr id="1028" name="Picture 4" descr="http://www.abysse.co.jp/world/flag/asia/flagimages/vn10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321" y="2118566"/>
            <a:ext cx="871213" cy="5790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onelyplanet.com/maps/asia/vietnam/map_of_vietnam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46" y="7657327"/>
            <a:ext cx="2462125" cy="184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四角形吹き出し 22"/>
          <p:cNvSpPr/>
          <p:nvPr/>
        </p:nvSpPr>
        <p:spPr>
          <a:xfrm>
            <a:off x="4593985" y="8637035"/>
            <a:ext cx="1008112" cy="274916"/>
          </a:xfrm>
          <a:prstGeom prst="wedgeRectCallout">
            <a:avLst>
              <a:gd name="adj1" fmla="val 54746"/>
              <a:gd name="adj2" fmla="val 1521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ホーチミン</a:t>
            </a:r>
            <a:endParaRPr kumimoji="1" lang="ja-JP" altLang="en-US" sz="1200" b="1" dirty="0">
              <a:solidFill>
                <a:schemeClr val="tx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3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221387" y="4312424"/>
            <a:ext cx="6416074" cy="5380507"/>
          </a:xfrm>
          <a:prstGeom prst="roundRect">
            <a:avLst>
              <a:gd name="adj" fmla="val 44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35106" y="176963"/>
            <a:ext cx="6172200" cy="590352"/>
          </a:xfrm>
        </p:spPr>
        <p:txBody>
          <a:bodyPr anchor="ctr"/>
          <a:lstStyle/>
          <a:p>
            <a:r>
              <a:rPr kumimoji="1" lang="ja-JP" altLang="en-US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ベトナム・ホーチミンとは</a:t>
            </a:r>
            <a:endParaRPr kumimoji="1" lang="ja-JP" altLang="en-US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1071" y="736730"/>
            <a:ext cx="6416074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59618" y="2984253"/>
            <a:ext cx="6416074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59618" y="8251964"/>
            <a:ext cx="6336705" cy="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32656" y="4312424"/>
            <a:ext cx="61926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お申込み</a:t>
            </a:r>
            <a:endParaRPr lang="en-US" altLang="ja-JP" sz="2000" b="1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/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送信先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: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愛媛県 産業政策課 スゴ技グループ 宛て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/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　　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Email: </a:t>
            </a:r>
            <a:r>
              <a:rPr lang="en-GB" altLang="ja-JP" sz="1400" dirty="0" smtClean="0">
                <a:solidFill>
                  <a:srgbClr val="0000FF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sangyoseisaku@pref.ehime.lg.jp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又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は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Fax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: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089-912-2259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ja-JP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2019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年 </a:t>
            </a:r>
            <a:r>
              <a:rPr lang="en-US" altLang="ja-JP" sz="14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6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月 </a:t>
            </a:r>
            <a:r>
              <a:rPr lang="en-US" altLang="ja-JP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1</a:t>
            </a:r>
            <a:r>
              <a:rPr lang="en-US" altLang="ja-JP" sz="14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4</a:t>
            </a:r>
            <a:r>
              <a:rPr lang="ja-JP" altLang="en-US" sz="14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日（金）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一次締切</a:t>
            </a:r>
            <a:endParaRPr lang="ja-JP" altLang="en-US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kumimoji="1"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会社名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 _ </a:t>
            </a:r>
            <a:endParaRPr kumimoji="1" lang="en-US" altLang="ja-JP" sz="14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参加者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役職　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参加者 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名前</a:t>
            </a: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電話番号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E-mail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希望</a:t>
            </a:r>
            <a:r>
              <a:rPr lang="ja-JP" altLang="en-US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日程</a:t>
            </a: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 _ _</a:t>
            </a:r>
            <a:endParaRPr lang="en-US" altLang="ja-JP" sz="14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主要技術・製品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</a:t>
            </a: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ja-JP" altLang="en-US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参加目的 </a:t>
            </a:r>
            <a:r>
              <a:rPr kumimoji="1"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</a:t>
            </a:r>
            <a:endParaRPr lang="en-US" altLang="ja-JP" sz="14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80975" lvl="1">
              <a:lnSpc>
                <a:spcPct val="150000"/>
              </a:lnSpc>
              <a:tabLst>
                <a:tab pos="180975" algn="l"/>
              </a:tabLst>
            </a:pP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       _ </a:t>
            </a:r>
            <a:r>
              <a:rPr lang="en-US" altLang="ja-JP" sz="1400" dirty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_ _ _ _ _ _ _ _ _ _ _ </a:t>
            </a:r>
            <a:r>
              <a:rPr lang="en-US" altLang="ja-JP" sz="14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_ _ _ _ _ _ _ _ </a:t>
            </a:r>
            <a:endParaRPr kumimoji="1" lang="en-US" altLang="ja-JP" sz="14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0904" y="8289756"/>
            <a:ext cx="5934132" cy="1046440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ja-JP" altLang="en-US" sz="16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お問い合わせ先</a:t>
            </a:r>
            <a:endParaRPr lang="en-US" altLang="ja-JP" sz="16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/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愛媛県　経済労働部　産業雇用局　産業政策課　スゴ技グループ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/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大森　翔平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200" dirty="0" smtClean="0">
                <a:solidFill>
                  <a:srgbClr val="0066CC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oomori-shohei@pref.ehime.lg.jp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2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tel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089-912-2473</a:t>
            </a:r>
            <a:endParaRPr lang="en-US" altLang="ja-JP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712788"/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839" y="8690004"/>
            <a:ext cx="358399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221387" y="3152800"/>
            <a:ext cx="6416074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72000" bIns="1080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u="sng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＜商談会参加費用について＞</a:t>
            </a:r>
            <a:endParaRPr kumimoji="1" lang="en-US" altLang="ja-JP" sz="1600" u="sng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本商談会参加負担金（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7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万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5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千円）のほか、現地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への渡航費、滞在費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は参加者様の負担となります。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11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 （</a:t>
            </a:r>
            <a:r>
              <a:rPr lang="en-US" altLang="ja-JP" sz="11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※</a:t>
            </a:r>
            <a:r>
              <a:rPr lang="ja-JP" altLang="en-US" sz="11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詳細は県産業政策課までお問合せ下さい</a:t>
            </a:r>
            <a:r>
              <a:rPr lang="ja-JP" altLang="en-US" sz="1100" dirty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r>
              <a:rPr lang="ja-JP" altLang="en-US" sz="11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）</a:t>
            </a:r>
            <a:endParaRPr lang="en-US" altLang="ja-JP" sz="11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106" y="128464"/>
            <a:ext cx="6592657" cy="96490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1387" y="866459"/>
            <a:ext cx="6383945" cy="1872000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05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05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105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05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105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05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105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05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sz="105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6341" y="866460"/>
            <a:ext cx="61706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＜ベトナム社会主義共和国＞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人口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9,370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万人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2017</a:t>
            </a:r>
            <a:r>
              <a:rPr lang="ja-JP" altLang="en-US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年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  <a:r>
              <a:rPr lang="ja-JP" altLang="en-US" sz="12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一人当たり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GDP2,587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米ドル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2018</a:t>
            </a:r>
            <a:r>
              <a:rPr lang="ja-JP" altLang="en-US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年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  <a:r>
              <a:rPr lang="ja-JP" altLang="en-US" sz="1200" dirty="0" err="1" smtClean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2018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年の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GD</a:t>
            </a:r>
            <a:r>
              <a:rPr lang="en-US" altLang="ja-JP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P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成長率は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7.</a:t>
            </a:r>
            <a:r>
              <a:rPr lang="en-US" altLang="ja-JP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1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%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と高い水準で、</a:t>
            </a:r>
            <a:r>
              <a:rPr lang="ja-JP" altLang="en-US" sz="12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東南アジア有数の経済</a:t>
            </a:r>
            <a:r>
              <a:rPr lang="ja-JP" altLang="en-US" sz="12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成長率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大規模災害が少なく、安価で勤勉な若い労働力が豊富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algn="just"/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＜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ホーチミン市＞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u="sng" dirty="0" smtClean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ベトナム南部に位置する最大の</a:t>
            </a:r>
            <a:r>
              <a:rPr lang="ja-JP" altLang="en-US" sz="1200" u="sng" dirty="0">
                <a:solidFill>
                  <a:srgbClr val="FF0000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経済都市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。人口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は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829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万人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2016</a:t>
            </a:r>
            <a:r>
              <a:rPr lang="ja-JP" altLang="en-US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年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  <a:r>
              <a:rPr lang="ja-JP" altLang="en-US" sz="1000" dirty="0" err="1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ホーチミン日本商工会議所の会員数は、</a:t>
            </a: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92</a:t>
            </a:r>
            <a:r>
              <a:rPr lang="en-US" altLang="ja-JP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4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社</a:t>
            </a:r>
            <a:r>
              <a:rPr lang="en-US" altLang="ja-JP" sz="1000" dirty="0">
                <a:latin typeface="HG明朝E" panose="02020909000000000000" pitchFamily="17" charset="-128"/>
                <a:ea typeface="HG明朝E" panose="02020909000000000000" pitchFamily="17" charset="-128"/>
              </a:rPr>
              <a:t>(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2019</a:t>
            </a:r>
            <a:r>
              <a:rPr lang="ja-JP" altLang="en-US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年</a:t>
            </a:r>
            <a:r>
              <a:rPr lang="en-US" altLang="ja-JP" sz="10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)</a:t>
            </a:r>
            <a:r>
              <a:rPr lang="ja-JP" altLang="en-US" sz="1200" dirty="0" err="1">
                <a:latin typeface="HG明朝E" panose="02020909000000000000" pitchFamily="17" charset="-128"/>
                <a:ea typeface="HG明朝E" panose="02020909000000000000" pitchFamily="17" charset="-128"/>
              </a:rPr>
              <a:t>。</a:t>
            </a:r>
            <a:endParaRPr lang="en-US" altLang="ja-JP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それぞれ</a:t>
            </a:r>
            <a:r>
              <a:rPr lang="ja-JP" altLang="en-US" sz="1200" dirty="0">
                <a:latin typeface="HG明朝E" panose="02020909000000000000" pitchFamily="17" charset="-128"/>
                <a:ea typeface="HG明朝E" panose="02020909000000000000" pitchFamily="17" charset="-128"/>
              </a:rPr>
              <a:t>の進出業態に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合わせた優遇政策がある。</a:t>
            </a:r>
            <a:endParaRPr lang="en-US" altLang="ja-JP" sz="12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ja-JP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ASEAN</a:t>
            </a:r>
            <a:r>
              <a:rPr lang="ja-JP" altLang="en-US" sz="1200" dirty="0" smtClean="0">
                <a:latin typeface="HG明朝E" panose="02020909000000000000" pitchFamily="17" charset="-128"/>
                <a:ea typeface="HG明朝E" panose="02020909000000000000" pitchFamily="17" charset="-128"/>
              </a:rPr>
              <a:t>経済共同体の南部経済回廊（ホーチミン～バンコク）の要衝。</a:t>
            </a:r>
            <a:endParaRPr lang="en-US" altLang="zh-TW" sz="1200" dirty="0" smtClean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05" y="200472"/>
            <a:ext cx="82652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\\pref.net-shw.ehime.jp\shares2\産業政策課\スゴ技グループ\常用　業務参考資料\画像ファイル\検索窓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005" y="9350803"/>
            <a:ext cx="1801334" cy="32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2022287" y="9140497"/>
            <a:ext cx="2990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/>
              <a:t>http://www.sugowaza-ehime.com/</a:t>
            </a:r>
            <a:endParaRPr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601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357</Words>
  <Application>Microsoft Office PowerPoint</Application>
  <PresentationFormat>A4 210 x 297 mm</PresentationFormat>
  <Paragraphs>60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HGP明朝E</vt:lpstr>
      <vt:lpstr>HG明朝E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ベトナム・ホーチミンとは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愛媛県ものづくり企業 スラバヤ商談会 参加者募集</dc:title>
  <dc:creator>BIPC008</dc:creator>
  <cp:lastModifiedBy>User</cp:lastModifiedBy>
  <cp:revision>208</cp:revision>
  <cp:lastPrinted>2019-05-29T05:39:04Z</cp:lastPrinted>
  <dcterms:created xsi:type="dcterms:W3CDTF">2014-07-17T08:47:04Z</dcterms:created>
  <dcterms:modified xsi:type="dcterms:W3CDTF">2019-05-29T06:31:59Z</dcterms:modified>
</cp:coreProperties>
</file>